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85" r:id="rId2"/>
    <p:sldId id="257" r:id="rId3"/>
    <p:sldId id="387" r:id="rId4"/>
    <p:sldId id="500" r:id="rId5"/>
    <p:sldId id="672" r:id="rId6"/>
    <p:sldId id="646" r:id="rId7"/>
    <p:sldId id="644" r:id="rId8"/>
    <p:sldId id="632" r:id="rId9"/>
    <p:sldId id="631" r:id="rId10"/>
    <p:sldId id="680" r:id="rId11"/>
    <p:sldId id="647" r:id="rId12"/>
    <p:sldId id="648" r:id="rId13"/>
    <p:sldId id="667" r:id="rId14"/>
    <p:sldId id="673" r:id="rId15"/>
    <p:sldId id="668" r:id="rId16"/>
    <p:sldId id="683" r:id="rId17"/>
    <p:sldId id="684" r:id="rId18"/>
    <p:sldId id="681" r:id="rId19"/>
    <p:sldId id="682" r:id="rId20"/>
    <p:sldId id="431" r:id="rId21"/>
    <p:sldId id="561" r:id="rId22"/>
    <p:sldId id="662" r:id="rId23"/>
    <p:sldId id="663" r:id="rId24"/>
    <p:sldId id="664" r:id="rId25"/>
    <p:sldId id="665" r:id="rId26"/>
    <p:sldId id="596" r:id="rId27"/>
    <p:sldId id="530" r:id="rId28"/>
    <p:sldId id="654" r:id="rId29"/>
    <p:sldId id="653" r:id="rId30"/>
    <p:sldId id="597" r:id="rId31"/>
    <p:sldId id="598" r:id="rId32"/>
    <p:sldId id="567" r:id="rId33"/>
    <p:sldId id="659" r:id="rId34"/>
    <p:sldId id="569" r:id="rId35"/>
    <p:sldId id="559" r:id="rId36"/>
    <p:sldId id="657" r:id="rId37"/>
    <p:sldId id="562" r:id="rId38"/>
    <p:sldId id="624" r:id="rId39"/>
    <p:sldId id="658" r:id="rId40"/>
    <p:sldId id="660" r:id="rId41"/>
    <p:sldId id="671" r:id="rId42"/>
    <p:sldId id="626" r:id="rId43"/>
    <p:sldId id="676" r:id="rId44"/>
    <p:sldId id="674" r:id="rId45"/>
    <p:sldId id="675" r:id="rId46"/>
    <p:sldId id="677" r:id="rId47"/>
    <p:sldId id="661" r:id="rId48"/>
    <p:sldId id="581" r:id="rId49"/>
    <p:sldId id="629" r:id="rId50"/>
    <p:sldId id="591" r:id="rId51"/>
    <p:sldId id="367" r:id="rId52"/>
    <p:sldId id="405" r:id="rId53"/>
    <p:sldId id="363" r:id="rId54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212D"/>
    <a:srgbClr val="9E75BF"/>
    <a:srgbClr val="51B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50892" autoAdjust="0"/>
  </p:normalViewPr>
  <p:slideViewPr>
    <p:cSldViewPr>
      <p:cViewPr varScale="1">
        <p:scale>
          <a:sx n="109" d="100"/>
          <a:sy n="109" d="100"/>
        </p:scale>
        <p:origin x="-664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67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7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EE33B-D2B6-41E5-BF96-D7BF3C5A9125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D3B196-70AA-4317-9217-B5E1A5FC58CB}">
      <dgm:prSet/>
      <dgm:spPr/>
      <dgm:t>
        <a:bodyPr/>
        <a:lstStyle/>
        <a:p>
          <a:pPr rtl="0"/>
          <a:r>
            <a:rPr lang="en-US" dirty="0" smtClean="0"/>
            <a:t>History and influence of Functional Programming</a:t>
          </a:r>
          <a:endParaRPr lang="en-US" dirty="0"/>
        </a:p>
      </dgm:t>
    </dgm:pt>
    <dgm:pt modelId="{9F4A4C73-9B06-4404-8EE0-4261E9C2B950}" type="parTrans" cxnId="{28092BBB-DDF9-4F66-8184-F8211E94757E}">
      <dgm:prSet/>
      <dgm:spPr/>
      <dgm:t>
        <a:bodyPr/>
        <a:lstStyle/>
        <a:p>
          <a:endParaRPr lang="en-US"/>
        </a:p>
      </dgm:t>
    </dgm:pt>
    <dgm:pt modelId="{773EC490-D200-445D-8A9A-DB10D12053CD}" type="sibTrans" cxnId="{28092BBB-DDF9-4F66-8184-F8211E94757E}">
      <dgm:prSet/>
      <dgm:spPr/>
      <dgm:t>
        <a:bodyPr/>
        <a:lstStyle/>
        <a:p>
          <a:endParaRPr lang="en-US"/>
        </a:p>
      </dgm:t>
    </dgm:pt>
    <dgm:pt modelId="{918A94B1-CB5F-D04F-B80D-660CD601203A}">
      <dgm:prSet/>
      <dgm:spPr/>
      <dgm:t>
        <a:bodyPr/>
        <a:lstStyle/>
        <a:p>
          <a:pPr rtl="0"/>
          <a:r>
            <a:rPr lang="en-US" dirty="0" smtClean="0"/>
            <a:t>What is Functional Programming</a:t>
          </a:r>
          <a:endParaRPr lang="en-US" dirty="0"/>
        </a:p>
      </dgm:t>
    </dgm:pt>
    <dgm:pt modelId="{421993D7-04AB-B54B-AF40-58183A26669E}" type="parTrans" cxnId="{05A04FA5-AB70-124B-BBBB-1FB9EBA3EEF3}">
      <dgm:prSet/>
      <dgm:spPr/>
      <dgm:t>
        <a:bodyPr/>
        <a:lstStyle/>
        <a:p>
          <a:endParaRPr lang="en-US"/>
        </a:p>
      </dgm:t>
    </dgm:pt>
    <dgm:pt modelId="{E504A7E1-28D2-3F44-A4A1-980A5BE9BE49}" type="sibTrans" cxnId="{05A04FA5-AB70-124B-BBBB-1FB9EBA3EEF3}">
      <dgm:prSet/>
      <dgm:spPr/>
      <dgm:t>
        <a:bodyPr/>
        <a:lstStyle/>
        <a:p>
          <a:endParaRPr lang="en-US"/>
        </a:p>
      </dgm:t>
    </dgm:pt>
    <dgm:pt modelId="{59810853-4E58-C544-94C9-0E24A9F5C17C}">
      <dgm:prSet/>
      <dgm:spPr/>
      <dgm:t>
        <a:bodyPr/>
        <a:lstStyle/>
        <a:p>
          <a:r>
            <a:rPr lang="en-US" dirty="0" smtClean="0"/>
            <a:t>Functional Programming characteristics </a:t>
          </a:r>
          <a:endParaRPr lang="en-US" dirty="0"/>
        </a:p>
      </dgm:t>
    </dgm:pt>
    <dgm:pt modelId="{70785F26-824E-F445-BAC5-4334D95350EF}" type="parTrans" cxnId="{BC19FA40-6DFD-7641-BC97-09FB0B87C219}">
      <dgm:prSet/>
      <dgm:spPr/>
      <dgm:t>
        <a:bodyPr/>
        <a:lstStyle/>
        <a:p>
          <a:endParaRPr lang="en-US"/>
        </a:p>
      </dgm:t>
    </dgm:pt>
    <dgm:pt modelId="{BF2E2B89-53DD-2341-A435-4DA911E7FD63}" type="sibTrans" cxnId="{BC19FA40-6DFD-7641-BC97-09FB0B87C219}">
      <dgm:prSet/>
      <dgm:spPr/>
      <dgm:t>
        <a:bodyPr/>
        <a:lstStyle/>
        <a:p>
          <a:endParaRPr lang="en-US"/>
        </a:p>
      </dgm:t>
    </dgm:pt>
    <dgm:pt modelId="{F6C9AF25-7C72-A941-8947-949FFAF3A75E}">
      <dgm:prSet/>
      <dgm:spPr/>
      <dgm:t>
        <a:bodyPr/>
        <a:lstStyle/>
        <a:p>
          <a:pPr rtl="0"/>
          <a:r>
            <a:rPr lang="en-US" dirty="0" smtClean="0"/>
            <a:t>Why Functional Programming</a:t>
          </a:r>
          <a:endParaRPr lang="en-US" dirty="0"/>
        </a:p>
      </dgm:t>
    </dgm:pt>
    <dgm:pt modelId="{3B442339-9623-A34D-9187-AAF218EB65EE}" type="parTrans" cxnId="{4830FEE7-7C84-3642-A945-A8597F1C96A9}">
      <dgm:prSet/>
      <dgm:spPr/>
      <dgm:t>
        <a:bodyPr/>
        <a:lstStyle/>
        <a:p>
          <a:endParaRPr lang="en-US"/>
        </a:p>
      </dgm:t>
    </dgm:pt>
    <dgm:pt modelId="{17A81A98-EE4F-E343-BDA9-DAF9591EBA5D}" type="sibTrans" cxnId="{4830FEE7-7C84-3642-A945-A8597F1C96A9}">
      <dgm:prSet/>
      <dgm:spPr/>
      <dgm:t>
        <a:bodyPr/>
        <a:lstStyle/>
        <a:p>
          <a:endParaRPr lang="en-US"/>
        </a:p>
      </dgm:t>
    </dgm:pt>
    <dgm:pt modelId="{8314238A-6737-0A43-A95B-977344F209B4}">
      <dgm:prSet/>
      <dgm:spPr/>
      <dgm:t>
        <a:bodyPr/>
        <a:lstStyle/>
        <a:p>
          <a:r>
            <a:rPr lang="en-US" dirty="0" smtClean="0"/>
            <a:t>Functional </a:t>
          </a:r>
          <a:r>
            <a:rPr lang="en-US" dirty="0" err="1" smtClean="0"/>
            <a:t>vs</a:t>
          </a:r>
          <a:r>
            <a:rPr lang="en-US" dirty="0" smtClean="0"/>
            <a:t> Imperative Programming </a:t>
          </a:r>
          <a:endParaRPr lang="en-US" dirty="0"/>
        </a:p>
      </dgm:t>
    </dgm:pt>
    <dgm:pt modelId="{E596D170-05ED-C44E-92CF-6288ED5D05B6}" type="parTrans" cxnId="{5243676D-C6E8-DE40-A648-CEA519D7A61C}">
      <dgm:prSet/>
      <dgm:spPr/>
      <dgm:t>
        <a:bodyPr/>
        <a:lstStyle/>
        <a:p>
          <a:endParaRPr lang="en-US"/>
        </a:p>
      </dgm:t>
    </dgm:pt>
    <dgm:pt modelId="{42D61C9B-1A70-6E41-B095-AFBF1C5A9515}" type="sibTrans" cxnId="{5243676D-C6E8-DE40-A648-CEA519D7A61C}">
      <dgm:prSet/>
      <dgm:spPr/>
      <dgm:t>
        <a:bodyPr/>
        <a:lstStyle/>
        <a:p>
          <a:endParaRPr lang="en-US"/>
        </a:p>
      </dgm:t>
    </dgm:pt>
    <dgm:pt modelId="{AA91A41B-4BCE-4341-92EC-83422C64C79C}" type="pres">
      <dgm:prSet presAssocID="{00BEE33B-D2B6-41E5-BF96-D7BF3C5A91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AA629A-B6F9-42BA-B2CC-D12059632ACE}" type="pres">
      <dgm:prSet presAssocID="{F1D3B196-70AA-4317-9217-B5E1A5FC58C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92C14-AE6E-4F3A-8AD8-BB92B6CBA8ED}" type="pres">
      <dgm:prSet presAssocID="{773EC490-D200-445D-8A9A-DB10D12053CD}" presName="spacer" presStyleCnt="0"/>
      <dgm:spPr/>
    </dgm:pt>
    <dgm:pt modelId="{5889158F-B83B-BE46-B145-B45F82068557}" type="pres">
      <dgm:prSet presAssocID="{8314238A-6737-0A43-A95B-977344F209B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68599-AFA6-2B4A-86BF-1F3037901A21}" type="pres">
      <dgm:prSet presAssocID="{42D61C9B-1A70-6E41-B095-AFBF1C5A9515}" presName="spacer" presStyleCnt="0"/>
      <dgm:spPr/>
    </dgm:pt>
    <dgm:pt modelId="{F94A2C51-9802-FF45-BBDF-4BC10E127030}" type="pres">
      <dgm:prSet presAssocID="{918A94B1-CB5F-D04F-B80D-660CD601203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73482-1DF8-4141-AB34-20C038123CA5}" type="pres">
      <dgm:prSet presAssocID="{E504A7E1-28D2-3F44-A4A1-980A5BE9BE49}" presName="spacer" presStyleCnt="0"/>
      <dgm:spPr/>
    </dgm:pt>
    <dgm:pt modelId="{C6E59577-4B3C-CF4A-A111-0AE31AB82C16}" type="pres">
      <dgm:prSet presAssocID="{59810853-4E58-C544-94C9-0E24A9F5C1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B7688-2D8E-8F4F-8921-E0DDF613249C}" type="pres">
      <dgm:prSet presAssocID="{BF2E2B89-53DD-2341-A435-4DA911E7FD63}" presName="spacer" presStyleCnt="0"/>
      <dgm:spPr/>
    </dgm:pt>
    <dgm:pt modelId="{E1880C41-C04C-C94E-8FD2-B7154E4BE215}" type="pres">
      <dgm:prSet presAssocID="{F6C9AF25-7C72-A941-8947-949FFAF3A75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A04FA5-AB70-124B-BBBB-1FB9EBA3EEF3}" srcId="{00BEE33B-D2B6-41E5-BF96-D7BF3C5A9125}" destId="{918A94B1-CB5F-D04F-B80D-660CD601203A}" srcOrd="2" destOrd="0" parTransId="{421993D7-04AB-B54B-AF40-58183A26669E}" sibTransId="{E504A7E1-28D2-3F44-A4A1-980A5BE9BE49}"/>
    <dgm:cxn modelId="{BC19FA40-6DFD-7641-BC97-09FB0B87C219}" srcId="{00BEE33B-D2B6-41E5-BF96-D7BF3C5A9125}" destId="{59810853-4E58-C544-94C9-0E24A9F5C17C}" srcOrd="3" destOrd="0" parTransId="{70785F26-824E-F445-BAC5-4334D95350EF}" sibTransId="{BF2E2B89-53DD-2341-A435-4DA911E7FD63}"/>
    <dgm:cxn modelId="{83C0FC41-1B89-B847-B733-57F264281A8E}" type="presOf" srcId="{918A94B1-CB5F-D04F-B80D-660CD601203A}" destId="{F94A2C51-9802-FF45-BBDF-4BC10E127030}" srcOrd="0" destOrd="0" presId="urn:microsoft.com/office/officeart/2005/8/layout/vList2"/>
    <dgm:cxn modelId="{9C5228C7-D711-1E4B-B963-B7BC61F1873B}" type="presOf" srcId="{8314238A-6737-0A43-A95B-977344F209B4}" destId="{5889158F-B83B-BE46-B145-B45F82068557}" srcOrd="0" destOrd="0" presId="urn:microsoft.com/office/officeart/2005/8/layout/vList2"/>
    <dgm:cxn modelId="{17C1F8E6-2AC5-2D4B-A9A8-B0E8C595B7B2}" type="presOf" srcId="{59810853-4E58-C544-94C9-0E24A9F5C17C}" destId="{C6E59577-4B3C-CF4A-A111-0AE31AB82C16}" srcOrd="0" destOrd="0" presId="urn:microsoft.com/office/officeart/2005/8/layout/vList2"/>
    <dgm:cxn modelId="{4830FEE7-7C84-3642-A945-A8597F1C96A9}" srcId="{00BEE33B-D2B6-41E5-BF96-D7BF3C5A9125}" destId="{F6C9AF25-7C72-A941-8947-949FFAF3A75E}" srcOrd="4" destOrd="0" parTransId="{3B442339-9623-A34D-9187-AAF218EB65EE}" sibTransId="{17A81A98-EE4F-E343-BDA9-DAF9591EBA5D}"/>
    <dgm:cxn modelId="{BACFE3EE-E917-F44F-B8CE-2B8B97D48619}" type="presOf" srcId="{F1D3B196-70AA-4317-9217-B5E1A5FC58CB}" destId="{11AA629A-B6F9-42BA-B2CC-D12059632ACE}" srcOrd="0" destOrd="0" presId="urn:microsoft.com/office/officeart/2005/8/layout/vList2"/>
    <dgm:cxn modelId="{5243676D-C6E8-DE40-A648-CEA519D7A61C}" srcId="{00BEE33B-D2B6-41E5-BF96-D7BF3C5A9125}" destId="{8314238A-6737-0A43-A95B-977344F209B4}" srcOrd="1" destOrd="0" parTransId="{E596D170-05ED-C44E-92CF-6288ED5D05B6}" sibTransId="{42D61C9B-1A70-6E41-B095-AFBF1C5A9515}"/>
    <dgm:cxn modelId="{28092BBB-DDF9-4F66-8184-F8211E94757E}" srcId="{00BEE33B-D2B6-41E5-BF96-D7BF3C5A9125}" destId="{F1D3B196-70AA-4317-9217-B5E1A5FC58CB}" srcOrd="0" destOrd="0" parTransId="{9F4A4C73-9B06-4404-8EE0-4261E9C2B950}" sibTransId="{773EC490-D200-445D-8A9A-DB10D12053CD}"/>
    <dgm:cxn modelId="{8FB52D72-F0D1-F146-98D1-F9A59D8792F4}" type="presOf" srcId="{00BEE33B-D2B6-41E5-BF96-D7BF3C5A9125}" destId="{AA91A41B-4BCE-4341-92EC-83422C64C79C}" srcOrd="0" destOrd="0" presId="urn:microsoft.com/office/officeart/2005/8/layout/vList2"/>
    <dgm:cxn modelId="{E9BCBBE9-F4D4-754F-808B-4A051D4027B5}" type="presOf" srcId="{F6C9AF25-7C72-A941-8947-949FFAF3A75E}" destId="{E1880C41-C04C-C94E-8FD2-B7154E4BE215}" srcOrd="0" destOrd="0" presId="urn:microsoft.com/office/officeart/2005/8/layout/vList2"/>
    <dgm:cxn modelId="{6432E240-3403-094F-BA67-10A571664B60}" type="presParOf" srcId="{AA91A41B-4BCE-4341-92EC-83422C64C79C}" destId="{11AA629A-B6F9-42BA-B2CC-D12059632ACE}" srcOrd="0" destOrd="0" presId="urn:microsoft.com/office/officeart/2005/8/layout/vList2"/>
    <dgm:cxn modelId="{FF1851DC-3368-064F-9A8E-EA80543BC535}" type="presParOf" srcId="{AA91A41B-4BCE-4341-92EC-83422C64C79C}" destId="{6FB92C14-AE6E-4F3A-8AD8-BB92B6CBA8ED}" srcOrd="1" destOrd="0" presId="urn:microsoft.com/office/officeart/2005/8/layout/vList2"/>
    <dgm:cxn modelId="{63A28B58-9C86-1D48-BEB7-EC52700953AE}" type="presParOf" srcId="{AA91A41B-4BCE-4341-92EC-83422C64C79C}" destId="{5889158F-B83B-BE46-B145-B45F82068557}" srcOrd="2" destOrd="0" presId="urn:microsoft.com/office/officeart/2005/8/layout/vList2"/>
    <dgm:cxn modelId="{3DD72253-9723-DE4A-B684-A094D3744BE5}" type="presParOf" srcId="{AA91A41B-4BCE-4341-92EC-83422C64C79C}" destId="{EE868599-AFA6-2B4A-86BF-1F3037901A21}" srcOrd="3" destOrd="0" presId="urn:microsoft.com/office/officeart/2005/8/layout/vList2"/>
    <dgm:cxn modelId="{97799673-43FF-BA4F-8884-61AB206C7B59}" type="presParOf" srcId="{AA91A41B-4BCE-4341-92EC-83422C64C79C}" destId="{F94A2C51-9802-FF45-BBDF-4BC10E127030}" srcOrd="4" destOrd="0" presId="urn:microsoft.com/office/officeart/2005/8/layout/vList2"/>
    <dgm:cxn modelId="{C8BED655-D827-8B45-B7C8-2EC272AE31AC}" type="presParOf" srcId="{AA91A41B-4BCE-4341-92EC-83422C64C79C}" destId="{2E973482-1DF8-4141-AB34-20C038123CA5}" srcOrd="5" destOrd="0" presId="urn:microsoft.com/office/officeart/2005/8/layout/vList2"/>
    <dgm:cxn modelId="{60EA1936-5B72-0346-B194-3963A9D547AD}" type="presParOf" srcId="{AA91A41B-4BCE-4341-92EC-83422C64C79C}" destId="{C6E59577-4B3C-CF4A-A111-0AE31AB82C16}" srcOrd="6" destOrd="0" presId="urn:microsoft.com/office/officeart/2005/8/layout/vList2"/>
    <dgm:cxn modelId="{C774366C-7372-C34B-9E18-124DBD23A1F4}" type="presParOf" srcId="{AA91A41B-4BCE-4341-92EC-83422C64C79C}" destId="{B7CB7688-2D8E-8F4F-8921-E0DDF613249C}" srcOrd="7" destOrd="0" presId="urn:microsoft.com/office/officeart/2005/8/layout/vList2"/>
    <dgm:cxn modelId="{E853E418-4E64-7C48-8DBB-389BC9E93432}" type="presParOf" srcId="{AA91A41B-4BCE-4341-92EC-83422C64C79C}" destId="{E1880C41-C04C-C94E-8FD2-B7154E4BE21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BEE33B-D2B6-41E5-BF96-D7BF3C5A9125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D3B196-70AA-4317-9217-B5E1A5FC58CB}">
      <dgm:prSet/>
      <dgm:spPr/>
      <dgm:t>
        <a:bodyPr/>
        <a:lstStyle/>
        <a:p>
          <a:pPr rtl="0"/>
          <a:r>
            <a:rPr lang="en-US" dirty="0" smtClean="0"/>
            <a:t>Higher Order Function &amp; Pure Function</a:t>
          </a:r>
          <a:endParaRPr lang="en-US" dirty="0"/>
        </a:p>
      </dgm:t>
    </dgm:pt>
    <dgm:pt modelId="{9F4A4C73-9B06-4404-8EE0-4261E9C2B950}" type="parTrans" cxnId="{28092BBB-DDF9-4F66-8184-F8211E94757E}">
      <dgm:prSet/>
      <dgm:spPr/>
      <dgm:t>
        <a:bodyPr/>
        <a:lstStyle/>
        <a:p>
          <a:endParaRPr lang="en-US"/>
        </a:p>
      </dgm:t>
    </dgm:pt>
    <dgm:pt modelId="{773EC490-D200-445D-8A9A-DB10D12053CD}" type="sibTrans" cxnId="{28092BBB-DDF9-4F66-8184-F8211E94757E}">
      <dgm:prSet/>
      <dgm:spPr/>
      <dgm:t>
        <a:bodyPr/>
        <a:lstStyle/>
        <a:p>
          <a:endParaRPr lang="en-US"/>
        </a:p>
      </dgm:t>
    </dgm:pt>
    <dgm:pt modelId="{106AF4FC-369A-4443-964B-BD188D9B1CDA}">
      <dgm:prSet/>
      <dgm:spPr/>
      <dgm:t>
        <a:bodyPr/>
        <a:lstStyle/>
        <a:p>
          <a:r>
            <a:rPr lang="en-US" dirty="0" smtClean="0"/>
            <a:t>Immutability</a:t>
          </a:r>
          <a:endParaRPr lang="en-US" dirty="0"/>
        </a:p>
      </dgm:t>
    </dgm:pt>
    <dgm:pt modelId="{87B60FE1-11CC-4D4B-8FEF-235DFE297A5B}" type="sibTrans" cxnId="{64EFEFB4-0186-9A4F-A94A-0BA43B7D4BFD}">
      <dgm:prSet/>
      <dgm:spPr/>
      <dgm:t>
        <a:bodyPr/>
        <a:lstStyle/>
        <a:p>
          <a:endParaRPr lang="en-US"/>
        </a:p>
      </dgm:t>
    </dgm:pt>
    <dgm:pt modelId="{C349863F-AABC-7E49-B12E-C27285D7C9CC}" type="parTrans" cxnId="{64EFEFB4-0186-9A4F-A94A-0BA43B7D4BFD}">
      <dgm:prSet/>
      <dgm:spPr/>
      <dgm:t>
        <a:bodyPr/>
        <a:lstStyle/>
        <a:p>
          <a:endParaRPr lang="en-US"/>
        </a:p>
      </dgm:t>
    </dgm:pt>
    <dgm:pt modelId="{A0A7515A-28E4-5D42-8E39-383B3DDCC9FA}">
      <dgm:prSet/>
      <dgm:spPr/>
      <dgm:t>
        <a:bodyPr/>
        <a:lstStyle/>
        <a:p>
          <a:r>
            <a:rPr lang="en-US" dirty="0" smtClean="0"/>
            <a:t>Composition</a:t>
          </a:r>
          <a:endParaRPr lang="en-US" dirty="0"/>
        </a:p>
      </dgm:t>
    </dgm:pt>
    <dgm:pt modelId="{9C97633B-1487-7640-822A-C10CF2C568C7}" type="parTrans" cxnId="{413603F0-1207-E740-A427-958C3AE34276}">
      <dgm:prSet/>
      <dgm:spPr/>
      <dgm:t>
        <a:bodyPr/>
        <a:lstStyle/>
        <a:p>
          <a:endParaRPr lang="en-US"/>
        </a:p>
      </dgm:t>
    </dgm:pt>
    <dgm:pt modelId="{FB41C9BC-8C16-AC42-862B-A9CC633C96CF}" type="sibTrans" cxnId="{413603F0-1207-E740-A427-958C3AE34276}">
      <dgm:prSet/>
      <dgm:spPr/>
      <dgm:t>
        <a:bodyPr/>
        <a:lstStyle/>
        <a:p>
          <a:endParaRPr lang="en-US"/>
        </a:p>
      </dgm:t>
    </dgm:pt>
    <dgm:pt modelId="{76C7AFF3-F5EB-4384-8533-203E5A78B04A}">
      <dgm:prSet/>
      <dgm:spPr/>
      <dgm:t>
        <a:bodyPr/>
        <a:lstStyle/>
        <a:p>
          <a:r>
            <a:rPr lang="en-US" dirty="0" smtClean="0"/>
            <a:t>Curry &amp; Partial Application</a:t>
          </a:r>
          <a:endParaRPr lang="en-US" dirty="0"/>
        </a:p>
      </dgm:t>
    </dgm:pt>
    <dgm:pt modelId="{3B68D3AA-8CA4-4E2F-8102-27E1282B5416}" type="parTrans" cxnId="{5810CDC9-99B7-42CC-92A6-E174C9DE2ED2}">
      <dgm:prSet/>
      <dgm:spPr/>
      <dgm:t>
        <a:bodyPr/>
        <a:lstStyle/>
        <a:p>
          <a:endParaRPr lang="en-US"/>
        </a:p>
      </dgm:t>
    </dgm:pt>
    <dgm:pt modelId="{E82B11F3-6DC2-438E-A084-24004E4D428F}" type="sibTrans" cxnId="{5810CDC9-99B7-42CC-92A6-E174C9DE2ED2}">
      <dgm:prSet/>
      <dgm:spPr/>
      <dgm:t>
        <a:bodyPr/>
        <a:lstStyle/>
        <a:p>
          <a:endParaRPr lang="en-US"/>
        </a:p>
      </dgm:t>
    </dgm:pt>
    <dgm:pt modelId="{AA91A41B-4BCE-4341-92EC-83422C64C79C}" type="pres">
      <dgm:prSet presAssocID="{00BEE33B-D2B6-41E5-BF96-D7BF3C5A91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AA629A-B6F9-42BA-B2CC-D12059632ACE}" type="pres">
      <dgm:prSet presAssocID="{F1D3B196-70AA-4317-9217-B5E1A5FC58C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92C14-AE6E-4F3A-8AD8-BB92B6CBA8ED}" type="pres">
      <dgm:prSet presAssocID="{773EC490-D200-445D-8A9A-DB10D12053CD}" presName="spacer" presStyleCnt="0"/>
      <dgm:spPr/>
    </dgm:pt>
    <dgm:pt modelId="{328A6035-CA62-B945-890D-7F492F8E2B46}" type="pres">
      <dgm:prSet presAssocID="{106AF4FC-369A-4443-964B-BD188D9B1CD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71C40-A314-EA48-96A6-5935D0EEA977}" type="pres">
      <dgm:prSet presAssocID="{87B60FE1-11CC-4D4B-8FEF-235DFE297A5B}" presName="spacer" presStyleCnt="0"/>
      <dgm:spPr/>
    </dgm:pt>
    <dgm:pt modelId="{848F9521-0686-C64E-83BA-6572DE98291F}" type="pres">
      <dgm:prSet presAssocID="{A0A7515A-28E4-5D42-8E39-383B3DDCC9F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1D788-1731-E44E-AE40-6EE3A96AA602}" type="pres">
      <dgm:prSet presAssocID="{FB41C9BC-8C16-AC42-862B-A9CC633C96CF}" presName="spacer" presStyleCnt="0"/>
      <dgm:spPr/>
    </dgm:pt>
    <dgm:pt modelId="{5446AC3B-122C-4257-9422-C619A0B01FA2}" type="pres">
      <dgm:prSet presAssocID="{76C7AFF3-F5EB-4384-8533-203E5A78B04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E76B6B-6096-420E-99B3-1E8F9E0B3C83}" type="presOf" srcId="{A0A7515A-28E4-5D42-8E39-383B3DDCC9FA}" destId="{848F9521-0686-C64E-83BA-6572DE98291F}" srcOrd="0" destOrd="0" presId="urn:microsoft.com/office/officeart/2005/8/layout/vList2"/>
    <dgm:cxn modelId="{64EFEFB4-0186-9A4F-A94A-0BA43B7D4BFD}" srcId="{00BEE33B-D2B6-41E5-BF96-D7BF3C5A9125}" destId="{106AF4FC-369A-4443-964B-BD188D9B1CDA}" srcOrd="1" destOrd="0" parTransId="{C349863F-AABC-7E49-B12E-C27285D7C9CC}" sibTransId="{87B60FE1-11CC-4D4B-8FEF-235DFE297A5B}"/>
    <dgm:cxn modelId="{432A160B-5C50-4D0D-AF6E-95E8678BA2A4}" type="presOf" srcId="{76C7AFF3-F5EB-4384-8533-203E5A78B04A}" destId="{5446AC3B-122C-4257-9422-C619A0B01FA2}" srcOrd="0" destOrd="0" presId="urn:microsoft.com/office/officeart/2005/8/layout/vList2"/>
    <dgm:cxn modelId="{5810CDC9-99B7-42CC-92A6-E174C9DE2ED2}" srcId="{00BEE33B-D2B6-41E5-BF96-D7BF3C5A9125}" destId="{76C7AFF3-F5EB-4384-8533-203E5A78B04A}" srcOrd="3" destOrd="0" parTransId="{3B68D3AA-8CA4-4E2F-8102-27E1282B5416}" sibTransId="{E82B11F3-6DC2-438E-A084-24004E4D428F}"/>
    <dgm:cxn modelId="{C13097C0-8688-43C2-9100-910177A0B46E}" type="presOf" srcId="{F1D3B196-70AA-4317-9217-B5E1A5FC58CB}" destId="{11AA629A-B6F9-42BA-B2CC-D12059632ACE}" srcOrd="0" destOrd="0" presId="urn:microsoft.com/office/officeart/2005/8/layout/vList2"/>
    <dgm:cxn modelId="{413603F0-1207-E740-A427-958C3AE34276}" srcId="{00BEE33B-D2B6-41E5-BF96-D7BF3C5A9125}" destId="{A0A7515A-28E4-5D42-8E39-383B3DDCC9FA}" srcOrd="2" destOrd="0" parTransId="{9C97633B-1487-7640-822A-C10CF2C568C7}" sibTransId="{FB41C9BC-8C16-AC42-862B-A9CC633C96CF}"/>
    <dgm:cxn modelId="{28092BBB-DDF9-4F66-8184-F8211E94757E}" srcId="{00BEE33B-D2B6-41E5-BF96-D7BF3C5A9125}" destId="{F1D3B196-70AA-4317-9217-B5E1A5FC58CB}" srcOrd="0" destOrd="0" parTransId="{9F4A4C73-9B06-4404-8EE0-4261E9C2B950}" sibTransId="{773EC490-D200-445D-8A9A-DB10D12053CD}"/>
    <dgm:cxn modelId="{A934B219-762A-46E1-8F0D-248242AA3462}" type="presOf" srcId="{106AF4FC-369A-4443-964B-BD188D9B1CDA}" destId="{328A6035-CA62-B945-890D-7F492F8E2B46}" srcOrd="0" destOrd="0" presId="urn:microsoft.com/office/officeart/2005/8/layout/vList2"/>
    <dgm:cxn modelId="{636E19A8-9922-482A-BA4D-EF8D03203C48}" type="presOf" srcId="{00BEE33B-D2B6-41E5-BF96-D7BF3C5A9125}" destId="{AA91A41B-4BCE-4341-92EC-83422C64C79C}" srcOrd="0" destOrd="0" presId="urn:microsoft.com/office/officeart/2005/8/layout/vList2"/>
    <dgm:cxn modelId="{34E6FA83-D6DF-4DA4-9641-2F603A0C2587}" type="presParOf" srcId="{AA91A41B-4BCE-4341-92EC-83422C64C79C}" destId="{11AA629A-B6F9-42BA-B2CC-D12059632ACE}" srcOrd="0" destOrd="0" presId="urn:microsoft.com/office/officeart/2005/8/layout/vList2"/>
    <dgm:cxn modelId="{C66075B9-7998-4215-AAFB-A599BC36DCE4}" type="presParOf" srcId="{AA91A41B-4BCE-4341-92EC-83422C64C79C}" destId="{6FB92C14-AE6E-4F3A-8AD8-BB92B6CBA8ED}" srcOrd="1" destOrd="0" presId="urn:microsoft.com/office/officeart/2005/8/layout/vList2"/>
    <dgm:cxn modelId="{61F3F15A-879B-4D72-A1F6-E7FD9D3F865A}" type="presParOf" srcId="{AA91A41B-4BCE-4341-92EC-83422C64C79C}" destId="{328A6035-CA62-B945-890D-7F492F8E2B46}" srcOrd="2" destOrd="0" presId="urn:microsoft.com/office/officeart/2005/8/layout/vList2"/>
    <dgm:cxn modelId="{57BD154D-AB48-433F-A8E4-E38B675B6644}" type="presParOf" srcId="{AA91A41B-4BCE-4341-92EC-83422C64C79C}" destId="{DE571C40-A314-EA48-96A6-5935D0EEA977}" srcOrd="3" destOrd="0" presId="urn:microsoft.com/office/officeart/2005/8/layout/vList2"/>
    <dgm:cxn modelId="{505C5B2F-57CB-4DDA-A969-0B60270B1E47}" type="presParOf" srcId="{AA91A41B-4BCE-4341-92EC-83422C64C79C}" destId="{848F9521-0686-C64E-83BA-6572DE98291F}" srcOrd="4" destOrd="0" presId="urn:microsoft.com/office/officeart/2005/8/layout/vList2"/>
    <dgm:cxn modelId="{4B8A52E7-E64D-4712-A2E6-F2A60F790630}" type="presParOf" srcId="{AA91A41B-4BCE-4341-92EC-83422C64C79C}" destId="{0521D788-1731-E44E-AE40-6EE3A96AA602}" srcOrd="5" destOrd="0" presId="urn:microsoft.com/office/officeart/2005/8/layout/vList2"/>
    <dgm:cxn modelId="{3FA925D7-A992-442A-8CC1-7944C1B7A39C}" type="presParOf" srcId="{AA91A41B-4BCE-4341-92EC-83422C64C79C}" destId="{5446AC3B-122C-4257-9422-C619A0B01F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A629A-B6F9-42BA-B2CC-D12059632ACE}">
      <dsp:nvSpPr>
        <dsp:cNvPr id="0" name=""/>
        <dsp:cNvSpPr/>
      </dsp:nvSpPr>
      <dsp:spPr>
        <a:xfrm>
          <a:off x="0" y="7619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History and influence of Functional Programming</a:t>
          </a:r>
          <a:endParaRPr lang="en-US" sz="2800" kern="1200" dirty="0"/>
        </a:p>
      </dsp:txBody>
      <dsp:txXfrm>
        <a:off x="32784" y="40403"/>
        <a:ext cx="8164032" cy="606012"/>
      </dsp:txXfrm>
    </dsp:sp>
    <dsp:sp modelId="{5889158F-B83B-BE46-B145-B45F82068557}">
      <dsp:nvSpPr>
        <dsp:cNvPr id="0" name=""/>
        <dsp:cNvSpPr/>
      </dsp:nvSpPr>
      <dsp:spPr>
        <a:xfrm>
          <a:off x="0" y="759840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Functional </a:t>
          </a:r>
          <a:r>
            <a:rPr lang="en-US" sz="2800" kern="1200" dirty="0" err="1" smtClean="0"/>
            <a:t>vs</a:t>
          </a:r>
          <a:r>
            <a:rPr lang="en-US" sz="2800" kern="1200" dirty="0" smtClean="0"/>
            <a:t> Imperative Programming </a:t>
          </a:r>
          <a:endParaRPr lang="en-US" sz="2800" kern="1200" dirty="0"/>
        </a:p>
      </dsp:txBody>
      <dsp:txXfrm>
        <a:off x="32784" y="792624"/>
        <a:ext cx="8164032" cy="606012"/>
      </dsp:txXfrm>
    </dsp:sp>
    <dsp:sp modelId="{F94A2C51-9802-FF45-BBDF-4BC10E127030}">
      <dsp:nvSpPr>
        <dsp:cNvPr id="0" name=""/>
        <dsp:cNvSpPr/>
      </dsp:nvSpPr>
      <dsp:spPr>
        <a:xfrm>
          <a:off x="0" y="1512060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What is Functional Programming</a:t>
          </a:r>
          <a:endParaRPr lang="en-US" sz="2800" kern="1200" dirty="0"/>
        </a:p>
      </dsp:txBody>
      <dsp:txXfrm>
        <a:off x="32784" y="1544844"/>
        <a:ext cx="8164032" cy="606012"/>
      </dsp:txXfrm>
    </dsp:sp>
    <dsp:sp modelId="{C6E59577-4B3C-CF4A-A111-0AE31AB82C16}">
      <dsp:nvSpPr>
        <dsp:cNvPr id="0" name=""/>
        <dsp:cNvSpPr/>
      </dsp:nvSpPr>
      <dsp:spPr>
        <a:xfrm>
          <a:off x="0" y="2264280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Functional Programming characteristics </a:t>
          </a:r>
          <a:endParaRPr lang="en-US" sz="2800" kern="1200" dirty="0"/>
        </a:p>
      </dsp:txBody>
      <dsp:txXfrm>
        <a:off x="32784" y="2297064"/>
        <a:ext cx="8164032" cy="606012"/>
      </dsp:txXfrm>
    </dsp:sp>
    <dsp:sp modelId="{E1880C41-C04C-C94E-8FD2-B7154E4BE215}">
      <dsp:nvSpPr>
        <dsp:cNvPr id="0" name=""/>
        <dsp:cNvSpPr/>
      </dsp:nvSpPr>
      <dsp:spPr>
        <a:xfrm>
          <a:off x="0" y="3016499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Why Functional Programming</a:t>
          </a:r>
          <a:endParaRPr lang="en-US" sz="2800" kern="1200" dirty="0"/>
        </a:p>
      </dsp:txBody>
      <dsp:txXfrm>
        <a:off x="32784" y="3049283"/>
        <a:ext cx="8164032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A629A-B6F9-42BA-B2CC-D12059632ACE}">
      <dsp:nvSpPr>
        <dsp:cNvPr id="0" name=""/>
        <dsp:cNvSpPr/>
      </dsp:nvSpPr>
      <dsp:spPr>
        <a:xfrm>
          <a:off x="0" y="17700"/>
          <a:ext cx="82296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Higher Order Function &amp; Pure Function</a:t>
          </a:r>
          <a:endParaRPr lang="en-US" sz="3500" kern="1200" dirty="0"/>
        </a:p>
      </dsp:txBody>
      <dsp:txXfrm>
        <a:off x="40980" y="58680"/>
        <a:ext cx="8147640" cy="757514"/>
      </dsp:txXfrm>
    </dsp:sp>
    <dsp:sp modelId="{328A6035-CA62-B945-890D-7F492F8E2B46}">
      <dsp:nvSpPr>
        <dsp:cNvPr id="0" name=""/>
        <dsp:cNvSpPr/>
      </dsp:nvSpPr>
      <dsp:spPr>
        <a:xfrm>
          <a:off x="0" y="957975"/>
          <a:ext cx="82296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Immutability</a:t>
          </a:r>
          <a:endParaRPr lang="en-US" sz="3500" kern="1200" dirty="0"/>
        </a:p>
      </dsp:txBody>
      <dsp:txXfrm>
        <a:off x="40980" y="998955"/>
        <a:ext cx="8147640" cy="757514"/>
      </dsp:txXfrm>
    </dsp:sp>
    <dsp:sp modelId="{848F9521-0686-C64E-83BA-6572DE98291F}">
      <dsp:nvSpPr>
        <dsp:cNvPr id="0" name=""/>
        <dsp:cNvSpPr/>
      </dsp:nvSpPr>
      <dsp:spPr>
        <a:xfrm>
          <a:off x="0" y="1898250"/>
          <a:ext cx="82296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Composition</a:t>
          </a:r>
          <a:endParaRPr lang="en-US" sz="3500" kern="1200" dirty="0"/>
        </a:p>
      </dsp:txBody>
      <dsp:txXfrm>
        <a:off x="40980" y="1939230"/>
        <a:ext cx="8147640" cy="757514"/>
      </dsp:txXfrm>
    </dsp:sp>
    <dsp:sp modelId="{5446AC3B-122C-4257-9422-C619A0B01FA2}">
      <dsp:nvSpPr>
        <dsp:cNvPr id="0" name=""/>
        <dsp:cNvSpPr/>
      </dsp:nvSpPr>
      <dsp:spPr>
        <a:xfrm>
          <a:off x="0" y="2838525"/>
          <a:ext cx="82296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Curry &amp; Partial Application</a:t>
          </a:r>
          <a:endParaRPr lang="en-US" sz="3500" kern="1200" dirty="0"/>
        </a:p>
      </dsp:txBody>
      <dsp:txXfrm>
        <a:off x="40980" y="2879505"/>
        <a:ext cx="8147640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88666-63BA-9C42-B267-C49F37B76A89}" type="datetimeFigureOut">
              <a:rPr lang="en-US" smtClean="0"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BC26C-6849-2B4C-A2CD-EE8B80A1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45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10/19/14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5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>
            <a:extLst/>
          </a:lstStyle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>
            <a:extLst/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>
              <a:solidFill>
                <a:srgbClr val="000000"/>
              </a:solidFill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6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>
              <a:solidFill>
                <a:srgbClr val="000000"/>
              </a:solidFill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96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>
            <a:extLst/>
          </a:lstStyle>
          <a:p>
            <a:pPr marL="0" indent="0">
              <a:buNone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pPr marL="171450" indent="-171450">
              <a:lnSpc>
                <a:spcPct val="80000"/>
              </a:lnSpc>
              <a:buFontTx/>
              <a:buChar char="-"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altLang="x-none" sz="120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>
            <a:extLst/>
          </a:lstStyle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8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1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b="0" baseline="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>
            <a:extLst/>
          </a:lstStyle>
          <a:p>
            <a:endParaRPr lang="en-US" b="0" baseline="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b="0" baseline="0" dirty="0" smtClean="0"/>
              <a:t>Recursion to do not modify the list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b="0" baseline="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people find functional programming elegant or even beautiful, but that’s hardly a good reason to use it in a commercial environment.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Elegance doesn’t pay the bills, sad to say.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big reason for coding in a functional style is that it makes you and your team more </a:t>
            </a:r>
            <a:r>
              <a:rPr lang="en-US" sz="1200" b="1" kern="120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productive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>
            <a:extLst/>
          </a:lstStyle>
          <a:p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6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2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>
            <a:extLst/>
          </a:lstStyle>
          <a:p>
            <a:pPr marL="274320" lvl="1"/>
            <a:endParaRPr lang="en-US" altLang="x-none" sz="120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7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lvl="1"/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12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>
            <a:extLst/>
          </a:lstStyle>
          <a:p>
            <a:pPr lvl="1"/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2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5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3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>
            <a:extLst/>
          </a:lstStyle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52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784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baseline="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lvl="0" indent="-182880"/>
            <a:endParaRPr lang="en-US" sz="120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0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8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78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8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8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>
            <a:extLst/>
          </a:lstStyle>
          <a:p>
            <a:pPr marL="0" indent="0"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en-US" altLang="x-none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extLst/>
          </a:lstStyle>
          <a:p>
            <a:endParaRPr lang="sv-SE" sz="1200" baseline="0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10/19/14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91839"/>
            <a:ext cx="8219256" cy="759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title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0"/>
              </a:spcBef>
              <a:defRPr/>
            </a:lvl1pPr>
            <a:lvl2pPr>
              <a:defRPr sz="2600"/>
            </a:lvl2pPr>
            <a:lvl3pPr marL="828000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B732-595A-4DB8-A49C-A37CD1CD1098}" type="datetimeFigureOut">
              <a:rPr lang="cs-CZ" smtClean="0"/>
              <a:t>10/19/14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91FC-78AF-4077-8ABD-41926DAB3BD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82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10/19/14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10/19/14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lm-lang.org/edit/examples/Intermediate/Mario.elm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hyperlink" Target="http://www.itjobswatch.co.uk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kent.ac.uk/people/staff/dat/miranda/whyfp90.pdf" TargetMode="External"/><Relationship Id="rId4" Type="http://schemas.openxmlformats.org/officeDocument/2006/relationships/hyperlink" Target="http://rosettacode.org" TargetMode="External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457200" y="285750"/>
            <a:ext cx="8305800" cy="1962150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extLst/>
          </a:lstStyle>
          <a:p>
            <a:r>
              <a:rPr lang="en-US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r>
              <a:rPr lang="en-US" sz="44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 &amp; Why </a:t>
            </a:r>
            <a:br>
              <a:rPr lang="en-US" sz="44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44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	Functional Programming </a:t>
            </a:r>
            <a:br>
              <a:rPr lang="en-US" sz="44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4400" b="1" cap="none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r>
              <a:rPr lang="en-US" sz="44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				in C# &amp; F#</a:t>
            </a:r>
            <a:endParaRPr lang="en-US" sz="4400" b="1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>
            <a:extLst/>
          </a:lstStyle>
          <a:p>
            <a:pPr lvl="2"/>
            <a:r>
              <a:rPr lang="en-US" dirty="0" smtClean="0"/>
              <a:t>Riccardo Terrell – Silicon Valley Code Camp 2014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2495550"/>
            <a:ext cx="5791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OOP </a:t>
            </a:r>
            <a:r>
              <a:rPr lang="en-US" i="1" dirty="0"/>
              <a:t>makes code understandable by encapsulating moving parts. FP makes code understandable by eliminating moving parts.</a:t>
            </a:r>
          </a:p>
          <a:p>
            <a:r>
              <a:rPr lang="en-US" i="1" dirty="0" smtClean="0"/>
              <a:t>		</a:t>
            </a:r>
          </a:p>
          <a:p>
            <a:r>
              <a:rPr lang="en-US" i="1" dirty="0" smtClean="0"/>
              <a:t>	— </a:t>
            </a:r>
            <a:r>
              <a:rPr lang="en-US" i="1" dirty="0"/>
              <a:t>Michael </a:t>
            </a:r>
            <a:r>
              <a:rPr lang="en-US" i="1" dirty="0" smtClean="0"/>
              <a:t>Feathers </a:t>
            </a:r>
          </a:p>
          <a:p>
            <a:r>
              <a:rPr lang="en-US" i="1" dirty="0"/>
              <a:t>	</a:t>
            </a:r>
            <a:r>
              <a:rPr lang="en-US" i="1" dirty="0" smtClean="0"/>
              <a:t>	(</a:t>
            </a:r>
            <a:r>
              <a:rPr lang="en-US" dirty="0" smtClean="0"/>
              <a:t>author </a:t>
            </a:r>
            <a:r>
              <a:rPr lang="en-US" dirty="0"/>
              <a:t>of Working with Legacy </a:t>
            </a:r>
            <a:r>
              <a:rPr lang="en-US" dirty="0" smtClean="0"/>
              <a:t>Code)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69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Functional characteristics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0667132"/>
              </p:ext>
            </p:extLst>
          </p:nvPr>
        </p:nvGraphicFramePr>
        <p:xfrm>
          <a:off x="609600" y="1438308"/>
          <a:ext cx="8229600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994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Higher-Order functions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533400" y="1352550"/>
            <a:ext cx="838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A </a:t>
            </a:r>
            <a:r>
              <a:rPr lang="en-US" sz="2000" i="1" dirty="0">
                <a:solidFill>
                  <a:srgbClr val="DA1F28"/>
                </a:solidFill>
              </a:rPr>
              <a:t>higher-order function </a:t>
            </a:r>
            <a:r>
              <a:rPr lang="en-US" sz="2000" i="1" dirty="0"/>
              <a:t>is a </a:t>
            </a:r>
            <a:r>
              <a:rPr lang="en-US" sz="2000" i="1" dirty="0">
                <a:solidFill>
                  <a:srgbClr val="DA1F28"/>
                </a:solidFill>
              </a:rPr>
              <a:t>function</a:t>
            </a:r>
            <a:r>
              <a:rPr lang="en-US" sz="2000" i="1" dirty="0"/>
              <a:t> that takes another function as a parameter, or a </a:t>
            </a:r>
            <a:r>
              <a:rPr lang="en-US" sz="2000" i="1" dirty="0">
                <a:solidFill>
                  <a:srgbClr val="DA1F28"/>
                </a:solidFill>
              </a:rPr>
              <a:t>function</a:t>
            </a:r>
            <a:r>
              <a:rPr lang="en-US" sz="2000" i="1" dirty="0"/>
              <a:t> that returns another </a:t>
            </a:r>
            <a:r>
              <a:rPr lang="en-US" sz="2000" i="1" dirty="0">
                <a:solidFill>
                  <a:srgbClr val="DA1F28"/>
                </a:solidFill>
              </a:rPr>
              <a:t>function</a:t>
            </a:r>
            <a:r>
              <a:rPr lang="en-US" sz="2000" i="1" dirty="0"/>
              <a:t> as a value, or a </a:t>
            </a:r>
            <a:r>
              <a:rPr lang="en-US" sz="2000" i="1" dirty="0">
                <a:solidFill>
                  <a:srgbClr val="DA1F28"/>
                </a:solidFill>
              </a:rPr>
              <a:t>function</a:t>
            </a:r>
            <a:r>
              <a:rPr lang="en-US" sz="2000" i="1" dirty="0"/>
              <a:t> which does </a:t>
            </a:r>
            <a:r>
              <a:rPr lang="en-US" sz="2000" i="1" dirty="0" smtClean="0"/>
              <a:t>both.</a:t>
            </a:r>
          </a:p>
          <a:p>
            <a:endParaRPr lang="sv-SE" dirty="0" smtClean="0">
              <a:solidFill>
                <a:srgbClr val="F92672"/>
              </a:solidFill>
              <a:latin typeface="Consolas"/>
            </a:endParaRPr>
          </a:p>
          <a:p>
            <a:endParaRPr lang="fr-FR" sz="1200" dirty="0" smtClean="0">
              <a:solidFill>
                <a:srgbClr val="000000"/>
              </a:solidFill>
              <a:latin typeface="Consolas"/>
            </a:endParaRPr>
          </a:p>
          <a:p>
            <a:endParaRPr lang="fr-FR" sz="1200" dirty="0">
              <a:solidFill>
                <a:srgbClr val="000000"/>
              </a:solidFill>
              <a:latin typeface="Consolas"/>
            </a:endParaRPr>
          </a:p>
          <a:p>
            <a:endParaRPr lang="fr-FR" sz="1200" dirty="0" smtClean="0">
              <a:solidFill>
                <a:srgbClr val="000000"/>
              </a:solidFill>
              <a:latin typeface="Consolas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Consolas"/>
              </a:rPr>
              <a:t>           </a:t>
            </a:r>
            <a:endParaRPr lang="fr-FR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66950"/>
            <a:ext cx="6011333" cy="991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533078"/>
            <a:ext cx="5181600" cy="1019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1" y="2312400"/>
            <a:ext cx="7010400" cy="1010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540835"/>
            <a:ext cx="5410200" cy="922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190750"/>
            <a:ext cx="6172200" cy="274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266950"/>
            <a:ext cx="603139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0" y="133350"/>
            <a:ext cx="9144000" cy="1005840"/>
          </a:xfrm>
        </p:spPr>
        <p:txBody>
          <a:bodyPr>
            <a:normAutofit fontScale="90000"/>
          </a:bodyPr>
          <a:lstStyle>
            <a:extLst/>
          </a:lstStyle>
          <a:p>
            <a:pPr marL="514350" indent="-514350"/>
            <a:r>
              <a:rPr lang="en-US" i="1" dirty="0" smtClean="0"/>
              <a:t>	</a:t>
            </a:r>
            <a:r>
              <a:rPr lang="en-US" sz="4400" dirty="0"/>
              <a:t>Pure </a:t>
            </a:r>
            <a:r>
              <a:rPr lang="en-US" sz="4400" dirty="0" smtClean="0"/>
              <a:t>Functions - Properties and Benefits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790950"/>
          </a:xfrm>
        </p:spPr>
        <p:txBody>
          <a:bodyPr>
            <a:noAutofit/>
          </a:bodyPr>
          <a:lstStyle>
            <a:extLst/>
          </a:lstStyle>
          <a:p>
            <a:r>
              <a:rPr lang="en-US" sz="2200" i="1" dirty="0" smtClean="0"/>
              <a:t>A </a:t>
            </a:r>
            <a:r>
              <a:rPr lang="en-US" sz="2200" i="1" dirty="0"/>
              <a:t>function always gives the same output value for a given input </a:t>
            </a:r>
            <a:r>
              <a:rPr lang="en-US" sz="2200" i="1" dirty="0" smtClean="0"/>
              <a:t>value</a:t>
            </a:r>
            <a:endParaRPr lang="en-US" sz="2200" dirty="0"/>
          </a:p>
          <a:p>
            <a:pPr lvl="1"/>
            <a:r>
              <a:rPr lang="en-US" sz="2200" i="1" dirty="0" smtClean="0">
                <a:solidFill>
                  <a:schemeClr val="accent2"/>
                </a:solidFill>
              </a:rPr>
              <a:t>I </a:t>
            </a:r>
            <a:r>
              <a:rPr lang="en-US" sz="2200" i="1" dirty="0">
                <a:solidFill>
                  <a:schemeClr val="accent2"/>
                </a:solidFill>
              </a:rPr>
              <a:t>can then cache the </a:t>
            </a:r>
            <a:r>
              <a:rPr lang="en-US" sz="2200" i="1" dirty="0" smtClean="0">
                <a:solidFill>
                  <a:schemeClr val="accent2"/>
                </a:solidFill>
              </a:rPr>
              <a:t>result</a:t>
            </a:r>
            <a:endParaRPr lang="en-US" sz="2200" dirty="0"/>
          </a:p>
          <a:p>
            <a:r>
              <a:rPr lang="en-US" sz="2200" i="1" dirty="0" smtClean="0"/>
              <a:t>A Pure Function has no </a:t>
            </a:r>
            <a:r>
              <a:rPr lang="en-US" sz="2200" i="1" dirty="0"/>
              <a:t>side </a:t>
            </a:r>
            <a:r>
              <a:rPr lang="en-US" sz="2200" i="1" dirty="0" smtClean="0"/>
              <a:t>effects</a:t>
            </a:r>
          </a:p>
          <a:p>
            <a:r>
              <a:rPr lang="en-US" sz="2200" dirty="0" smtClean="0"/>
              <a:t>Pure </a:t>
            </a:r>
            <a:r>
              <a:rPr lang="en-US" sz="2200" dirty="0"/>
              <a:t>functions can be executed in parallel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function does not rely on any external </a:t>
            </a:r>
            <a:r>
              <a:rPr lang="en-US" sz="2200" dirty="0" smtClean="0"/>
              <a:t>state</a:t>
            </a:r>
          </a:p>
          <a:p>
            <a:pPr lvl="1"/>
            <a:r>
              <a:rPr lang="en-US" sz="2200" i="1" dirty="0" smtClean="0">
                <a:solidFill>
                  <a:schemeClr val="accent2"/>
                </a:solidFill>
              </a:rPr>
              <a:t>Increased </a:t>
            </a:r>
            <a:r>
              <a:rPr lang="en-US" sz="2200" i="1" dirty="0">
                <a:solidFill>
                  <a:schemeClr val="accent2"/>
                </a:solidFill>
              </a:rPr>
              <a:t>readability and </a:t>
            </a:r>
            <a:r>
              <a:rPr lang="en-US" sz="2200" i="1" dirty="0" smtClean="0">
                <a:solidFill>
                  <a:schemeClr val="accent2"/>
                </a:solidFill>
              </a:rPr>
              <a:t>maintainability</a:t>
            </a:r>
            <a:endParaRPr lang="en-US" sz="2200" b="1" dirty="0" smtClean="0"/>
          </a:p>
          <a:p>
            <a:r>
              <a:rPr lang="en-US" sz="2200" dirty="0" smtClean="0"/>
              <a:t>Pure </a:t>
            </a:r>
            <a:r>
              <a:rPr lang="en-US" sz="2200" dirty="0"/>
              <a:t>functions can more easily </a:t>
            </a:r>
            <a:r>
              <a:rPr lang="en-US" sz="2200" dirty="0" smtClean="0"/>
              <a:t>isolated</a:t>
            </a:r>
          </a:p>
          <a:p>
            <a:pPr lvl="1"/>
            <a:r>
              <a:rPr lang="en-US" sz="2200" i="1" dirty="0" smtClean="0">
                <a:solidFill>
                  <a:schemeClr val="accent2"/>
                </a:solidFill>
              </a:rPr>
              <a:t>easier </a:t>
            </a:r>
            <a:r>
              <a:rPr lang="en-US" sz="2200" i="1" dirty="0">
                <a:solidFill>
                  <a:schemeClr val="accent2"/>
                </a:solidFill>
              </a:rPr>
              <a:t>testing and </a:t>
            </a:r>
            <a:r>
              <a:rPr lang="en-US" sz="2200" i="1" dirty="0" smtClean="0">
                <a:solidFill>
                  <a:schemeClr val="accent2"/>
                </a:solidFill>
              </a:rPr>
              <a:t>debugging</a:t>
            </a:r>
            <a:endParaRPr lang="en-US" sz="22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0" y="133350"/>
            <a:ext cx="9144000" cy="1005840"/>
          </a:xfrm>
        </p:spPr>
        <p:txBody>
          <a:bodyPr>
            <a:normAutofit fontScale="90000"/>
          </a:bodyPr>
          <a:lstStyle>
            <a:extLst/>
          </a:lstStyle>
          <a:p>
            <a:pPr marL="514350" indent="-514350"/>
            <a:r>
              <a:rPr lang="en-US" i="1" dirty="0" smtClean="0"/>
              <a:t>	</a:t>
            </a:r>
            <a:r>
              <a:rPr lang="en-US" sz="4400" dirty="0"/>
              <a:t>Pure </a:t>
            </a:r>
            <a:r>
              <a:rPr lang="en-US" sz="4400" dirty="0" smtClean="0"/>
              <a:t>Functions - Properties and Benefits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74917"/>
            <a:ext cx="4648200" cy="18537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825128">
            <a:off x="1507227" y="2791746"/>
            <a:ext cx="66168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Bad!</a:t>
            </a:r>
            <a:endParaRPr lang="en-US" sz="12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282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0" y="133350"/>
            <a:ext cx="9144000" cy="1005840"/>
          </a:xfrm>
        </p:spPr>
        <p:txBody>
          <a:bodyPr>
            <a:normAutofit fontScale="90000"/>
          </a:bodyPr>
          <a:lstStyle>
            <a:extLst/>
          </a:lstStyle>
          <a:p>
            <a:pPr marL="514350" indent="-514350"/>
            <a:r>
              <a:rPr lang="en-US" i="1" dirty="0" smtClean="0"/>
              <a:t>	</a:t>
            </a:r>
            <a:r>
              <a:rPr lang="en-US" sz="4400" dirty="0"/>
              <a:t>Pure </a:t>
            </a:r>
            <a:r>
              <a:rPr lang="en-US" sz="4400" dirty="0" smtClean="0"/>
              <a:t>Functions - Properties and Benefits</a:t>
            </a:r>
            <a:endParaRPr lang="en-US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05" y="2190750"/>
            <a:ext cx="5863389" cy="129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20802210">
            <a:off x="1900579" y="2587069"/>
            <a:ext cx="559526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Good!</a:t>
            </a:r>
            <a:endParaRPr lang="en-US" sz="1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216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0" y="133350"/>
            <a:ext cx="9144000" cy="1005840"/>
          </a:xfrm>
        </p:spPr>
        <p:txBody>
          <a:bodyPr>
            <a:normAutofit fontScale="90000"/>
          </a:bodyPr>
          <a:lstStyle>
            <a:extLst/>
          </a:lstStyle>
          <a:p>
            <a:pPr marL="514350" indent="-514350"/>
            <a:r>
              <a:rPr lang="en-US" i="1" dirty="0" smtClean="0"/>
              <a:t>	</a:t>
            </a:r>
            <a:r>
              <a:rPr lang="en-US" sz="4400" dirty="0"/>
              <a:t>Pure </a:t>
            </a:r>
            <a:r>
              <a:rPr lang="en-US" sz="4400" dirty="0" smtClean="0"/>
              <a:t>Functions - Properties and Benefits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62150"/>
            <a:ext cx="4719918" cy="2057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20802210">
            <a:off x="951164" y="1191887"/>
            <a:ext cx="699576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Very Good!</a:t>
            </a:r>
            <a:endParaRPr lang="en-US" sz="1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818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Side Effects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4953000" cy="3505200"/>
          </a:xfrm>
        </p:spPr>
        <p:txBody>
          <a:bodyPr>
            <a:noAutofit/>
          </a:bodyPr>
          <a:lstStyle>
            <a:extLst/>
          </a:lstStyle>
          <a:p>
            <a:pPr marL="0" indent="0">
              <a:buNone/>
            </a:pPr>
            <a:r>
              <a:rPr lang="en-US" sz="1800" i="1" dirty="0" smtClean="0"/>
              <a:t>	</a:t>
            </a:r>
          </a:p>
          <a:p>
            <a:pPr marL="0" indent="0" algn="ctr">
              <a:buNone/>
            </a:pPr>
            <a:r>
              <a:rPr lang="en-US" sz="2200" i="1" dirty="0" smtClean="0"/>
              <a:t>Side effects aren’t bad…</a:t>
            </a:r>
            <a:r>
              <a:rPr lang="en-US" sz="2200" i="1" dirty="0" smtClean="0">
                <a:solidFill>
                  <a:srgbClr val="DA1F2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37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Unwanted Side Effects are Evil!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4953000" cy="3505200"/>
          </a:xfrm>
        </p:spPr>
        <p:txBody>
          <a:bodyPr>
            <a:noAutofit/>
          </a:bodyPr>
          <a:lstStyle>
            <a:extLst/>
          </a:lstStyle>
          <a:p>
            <a:pPr marL="0" indent="0">
              <a:buNone/>
            </a:pPr>
            <a:r>
              <a:rPr lang="en-US" sz="1800" i="1" dirty="0" smtClean="0"/>
              <a:t>	</a:t>
            </a:r>
          </a:p>
          <a:p>
            <a:pPr marL="0" indent="0" algn="ctr">
              <a:buNone/>
            </a:pPr>
            <a:r>
              <a:rPr lang="en-US" sz="2200" i="1" dirty="0" smtClean="0"/>
              <a:t>Side effects aren’t bad…</a:t>
            </a:r>
            <a:r>
              <a:rPr lang="en-US" sz="2200" i="1" dirty="0" smtClean="0">
                <a:solidFill>
                  <a:srgbClr val="DA1F28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A1F28"/>
                </a:solidFill>
              </a:rPr>
              <a:t>unwanted </a:t>
            </a:r>
            <a:r>
              <a:rPr lang="en-US" sz="2200" i="1" dirty="0">
                <a:solidFill>
                  <a:srgbClr val="DA1F28"/>
                </a:solidFill>
              </a:rPr>
              <a:t>side effects are </a:t>
            </a:r>
            <a:r>
              <a:rPr lang="en-US" sz="2200" i="1" dirty="0" smtClean="0">
                <a:solidFill>
                  <a:srgbClr val="DA1F28"/>
                </a:solidFill>
              </a:rPr>
              <a:t>EVIL </a:t>
            </a: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A1F28"/>
                </a:solidFill>
              </a:rPr>
              <a:t>and the </a:t>
            </a:r>
            <a:r>
              <a:rPr lang="en-US" sz="2200" i="1" dirty="0">
                <a:solidFill>
                  <a:srgbClr val="DA1F28"/>
                </a:solidFill>
              </a:rPr>
              <a:t>root of many bugs</a:t>
            </a:r>
            <a:r>
              <a:rPr lang="en-US" sz="2200" i="1" dirty="0"/>
              <a:t>!</a:t>
            </a:r>
          </a:p>
          <a:p>
            <a:endParaRPr lang="en-US" sz="2200" dirty="0" smtClean="0"/>
          </a:p>
          <a:p>
            <a:pPr marL="0" indent="0" algn="ctr">
              <a:buNone/>
            </a:pPr>
            <a:r>
              <a:rPr lang="en-US" sz="1500" i="1" dirty="0" smtClean="0"/>
              <a:t>One </a:t>
            </a:r>
            <a:r>
              <a:rPr lang="en-US" sz="1500" i="1" dirty="0"/>
              <a:t>of the biggest advantages with functional programming is that the order of execution of </a:t>
            </a:r>
            <a:r>
              <a:rPr lang="en-US" sz="1500" i="1" dirty="0" smtClean="0"/>
              <a:t>“side </a:t>
            </a:r>
            <a:r>
              <a:rPr lang="en-US" sz="1500" i="1" dirty="0"/>
              <a:t>effect free </a:t>
            </a:r>
            <a:r>
              <a:rPr lang="en-US" sz="1500" i="1" dirty="0" smtClean="0"/>
              <a:t>functions” </a:t>
            </a:r>
            <a:r>
              <a:rPr lang="en-US" sz="1500" i="1" dirty="0"/>
              <a:t>is not important. </a:t>
            </a:r>
            <a:endParaRPr lang="en-US" sz="1500" i="1" dirty="0" smtClean="0"/>
          </a:p>
          <a:p>
            <a:pPr marL="0" indent="0">
              <a:buNone/>
            </a:pPr>
            <a:r>
              <a:rPr lang="en-US" sz="2200" dirty="0" smtClean="0"/>
              <a:t>… “</a:t>
            </a:r>
            <a:r>
              <a:rPr lang="en-US" sz="2400" i="1" dirty="0"/>
              <a:t>side effect free </a:t>
            </a:r>
            <a:r>
              <a:rPr lang="en-US" sz="2400" i="1" dirty="0" smtClean="0"/>
              <a:t>functions” are easy to parallelize 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472071"/>
            <a:ext cx="325603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Currying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381000" y="1428750"/>
            <a:ext cx="8077200" cy="31241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sz="2400" dirty="0" smtClean="0"/>
              <a:t>Curry is a technique in which a function is applied to its arguments one at a time, with each</a:t>
            </a:r>
          </a:p>
          <a:p>
            <a:pPr marL="0" indent="0">
              <a:buNone/>
            </a:pPr>
            <a:r>
              <a:rPr lang="en-US" sz="2400" dirty="0" smtClean="0"/>
              <a:t>application returning a new function</a:t>
            </a:r>
          </a:p>
          <a:p>
            <a:pPr marL="0" indent="0">
              <a:buNone/>
            </a:pPr>
            <a:r>
              <a:rPr lang="en-US" sz="2400" dirty="0" smtClean="0"/>
              <a:t>that accepts the next argument</a:t>
            </a:r>
          </a:p>
          <a:p>
            <a:pPr marL="45720" indent="0" algn="ctr">
              <a:buNone/>
            </a:pPr>
            <a:endParaRPr lang="en-US" altLang="x-none" sz="2400" dirty="0"/>
          </a:p>
          <a:p>
            <a:pPr marL="45720" indent="0">
              <a:buNone/>
            </a:pPr>
            <a:r>
              <a:rPr lang="en-US" altLang="x-none" sz="2000" i="1" dirty="0" smtClean="0">
                <a:solidFill>
                  <a:srgbClr val="DA1F28"/>
                </a:solidFill>
              </a:rPr>
              <a:t>Higher</a:t>
            </a:r>
            <a:r>
              <a:rPr lang="en-US" altLang="x-none" sz="2000" i="1" dirty="0">
                <a:solidFill>
                  <a:srgbClr val="DA1F28"/>
                </a:solidFill>
              </a:rPr>
              <a:t>-order function enable </a:t>
            </a:r>
            <a:endParaRPr lang="en-US" altLang="x-none" sz="2000" i="1" dirty="0" smtClean="0">
              <a:solidFill>
                <a:srgbClr val="DA1F28"/>
              </a:solidFill>
            </a:endParaRPr>
          </a:p>
          <a:p>
            <a:pPr marL="45720" indent="0">
              <a:buNone/>
            </a:pPr>
            <a:r>
              <a:rPr lang="en-US" altLang="x-none" sz="2000" i="1" dirty="0" smtClean="0">
                <a:solidFill>
                  <a:srgbClr val="DA1F28"/>
                </a:solidFill>
              </a:rPr>
              <a:t>Partial </a:t>
            </a:r>
            <a:r>
              <a:rPr lang="en-US" altLang="x-none" sz="2000" i="1" dirty="0">
                <a:solidFill>
                  <a:srgbClr val="DA1F28"/>
                </a:solidFill>
              </a:rPr>
              <a:t>Application and Currying</a:t>
            </a:r>
          </a:p>
          <a:p>
            <a:pPr lvl="1"/>
            <a:endParaRPr lang="en-US" altLang="x-none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1864100"/>
            <a:ext cx="4261063" cy="327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38350"/>
            <a:ext cx="4236197" cy="2761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" y="1504950"/>
            <a:ext cx="8603351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213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Partial </a:t>
            </a:r>
            <a:r>
              <a:rPr lang="en-US" dirty="0"/>
              <a:t>Application	</a:t>
            </a:r>
            <a:r>
              <a:rPr lang="en-US" dirty="0" smtClean="0"/>
              <a:t>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85800" y="1276350"/>
            <a:ext cx="7848600" cy="16001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altLang="x-none" sz="2600" dirty="0" smtClean="0"/>
              <a:t>Partial Application </a:t>
            </a:r>
            <a:r>
              <a:rPr lang="en-US" sz="2600" dirty="0"/>
              <a:t>refers to the process of fixing a number of arguments to a function, producing another function of </a:t>
            </a:r>
            <a:r>
              <a:rPr lang="en-US" sz="2600" dirty="0" smtClean="0"/>
              <a:t>smaller </a:t>
            </a:r>
            <a:r>
              <a:rPr lang="en-US" sz="2600" dirty="0" err="1" smtClean="0"/>
              <a:t>arity</a:t>
            </a:r>
            <a:endParaRPr lang="en-US" sz="2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3943171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With both </a:t>
            </a:r>
            <a:r>
              <a:rPr lang="en-US" i="1" dirty="0">
                <a:solidFill>
                  <a:srgbClr val="FF0000"/>
                </a:solidFill>
              </a:rPr>
              <a:t>currying</a:t>
            </a:r>
            <a:r>
              <a:rPr lang="en-US" i="1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partial application</a:t>
            </a:r>
            <a:r>
              <a:rPr lang="en-US" i="1" dirty="0"/>
              <a:t>, you supply argument values and return a function that’s </a:t>
            </a:r>
            <a:r>
              <a:rPr lang="en-US" i="1" dirty="0" err="1"/>
              <a:t>invokable</a:t>
            </a:r>
            <a:r>
              <a:rPr lang="en-US" i="1" dirty="0"/>
              <a:t> with the missing arguments. But currying a function returns the next function in the chain, whereas partial application binds argument values to values that you supply during the operation, producing a function with a smaller </a:t>
            </a:r>
            <a:r>
              <a:rPr lang="en-US" i="1" dirty="0" err="1"/>
              <a:t>arity</a:t>
            </a:r>
            <a:r>
              <a:rPr lang="en-US" i="1" dirty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95550"/>
            <a:ext cx="5549900" cy="127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495550"/>
            <a:ext cx="4114800" cy="1523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5489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52530509"/>
              </p:ext>
            </p:extLst>
          </p:nvPr>
        </p:nvGraphicFramePr>
        <p:xfrm>
          <a:off x="609600" y="1438308"/>
          <a:ext cx="8229600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AA629A-B6F9-42BA-B2CC-D12059632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1AA629A-B6F9-42BA-B2CC-D12059632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89158F-B83B-BE46-B145-B45F82068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889158F-B83B-BE46-B145-B45F82068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4A2C51-9802-FF45-BBDF-4BC10E12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F94A2C51-9802-FF45-BBDF-4BC10E12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59577-4B3C-CF4A-A111-0AE31AB82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C6E59577-4B3C-CF4A-A111-0AE31AB82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880C41-C04C-C94E-8FD2-B7154E4B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E1880C41-C04C-C94E-8FD2-B7154E4B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Immutability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304800" y="1276350"/>
            <a:ext cx="8610600" cy="914400"/>
          </a:xfrm>
        </p:spPr>
        <p:txBody>
          <a:bodyPr>
            <a:noAutofit/>
          </a:bodyPr>
          <a:lstStyle>
            <a:extLst/>
          </a:lstStyle>
          <a:p>
            <a:r>
              <a:rPr lang="en-US" sz="1600" dirty="0" smtClean="0"/>
              <a:t>Immutability </a:t>
            </a:r>
            <a:r>
              <a:rPr lang="en-US" sz="1600" dirty="0"/>
              <a:t>is very important characteristic of FP but mostly is about transformation of </a:t>
            </a:r>
            <a:r>
              <a:rPr lang="en-US" sz="1600" dirty="0" smtClean="0"/>
              <a:t>state… 	… Immutable </a:t>
            </a:r>
            <a:r>
              <a:rPr lang="en-US" sz="1600" dirty="0"/>
              <a:t>data forces you to use a “transformational” approach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49" y="2219325"/>
            <a:ext cx="3952951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5"/>
          <p:cNvSpPr>
            <a:spLocks noGrp="1"/>
          </p:cNvSpPr>
          <p:nvPr>
            <p:ph sz="quarter" idx="13"/>
          </p:nvPr>
        </p:nvSpPr>
        <p:spPr>
          <a:xfrm>
            <a:off x="279400" y="1962150"/>
            <a:ext cx="4876800" cy="3181350"/>
          </a:xfrm>
        </p:spPr>
        <p:txBody>
          <a:bodyPr>
            <a:noAutofit/>
          </a:bodyPr>
          <a:lstStyle>
            <a:extLst/>
          </a:lstStyle>
          <a:p>
            <a:r>
              <a:rPr lang="en-US" sz="1700" dirty="0" smtClean="0"/>
              <a:t>When </a:t>
            </a:r>
            <a:r>
              <a:rPr lang="en-US" sz="1700" dirty="0"/>
              <a:t>you’re writing programs using immutable types, the only “thing a method can do is return a </a:t>
            </a:r>
            <a:r>
              <a:rPr lang="en-US" sz="1700" dirty="0" smtClean="0"/>
              <a:t>result, it </a:t>
            </a:r>
            <a:r>
              <a:rPr lang="en-US" sz="1700" dirty="0"/>
              <a:t>can’t modify the state of any </a:t>
            </a:r>
            <a:r>
              <a:rPr lang="en-US" sz="1700" dirty="0" smtClean="0"/>
              <a:t>objects</a:t>
            </a:r>
          </a:p>
          <a:p>
            <a:r>
              <a:rPr lang="en-US" sz="1700" dirty="0" smtClean="0"/>
              <a:t>Immutable </a:t>
            </a:r>
            <a:r>
              <a:rPr lang="en-US" sz="1700" dirty="0"/>
              <a:t>data makes the code </a:t>
            </a:r>
            <a:r>
              <a:rPr lang="en-US" sz="1700" dirty="0" smtClean="0"/>
              <a:t>predictable </a:t>
            </a:r>
            <a:r>
              <a:rPr lang="en-US" sz="1700" dirty="0"/>
              <a:t>is easier to work </a:t>
            </a:r>
            <a:endParaRPr lang="en-US" sz="1700" dirty="0" smtClean="0"/>
          </a:p>
          <a:p>
            <a:r>
              <a:rPr lang="en-US" sz="1700" dirty="0" smtClean="0"/>
              <a:t>Prevent Bugs</a:t>
            </a:r>
          </a:p>
          <a:p>
            <a:r>
              <a:rPr lang="en-US" sz="1700" dirty="0" smtClean="0">
                <a:solidFill>
                  <a:srgbClr val="FF0000"/>
                </a:solidFill>
              </a:rPr>
              <a:t>Concurrency </a:t>
            </a:r>
            <a:r>
              <a:rPr lang="en-US" sz="1700" dirty="0">
                <a:solidFill>
                  <a:srgbClr val="FF0000"/>
                </a:solidFill>
              </a:rPr>
              <a:t>is much simpler, as you don’t have to worry about using locks to avoid update </a:t>
            </a:r>
            <a:r>
              <a:rPr lang="en-US" sz="1700" dirty="0" smtClean="0">
                <a:solidFill>
                  <a:srgbClr val="FF0000"/>
                </a:solidFill>
              </a:rPr>
              <a:t>conflicts</a:t>
            </a:r>
          </a:p>
          <a:p>
            <a:pPr lvl="1"/>
            <a:r>
              <a:rPr lang="en-US" sz="1300" dirty="0" smtClean="0"/>
              <a:t>Automatic thread-safe, </a:t>
            </a:r>
            <a:r>
              <a:rPr lang="en-US" sz="1300" i="1" dirty="0" smtClean="0"/>
              <a:t>c</a:t>
            </a:r>
            <a:r>
              <a:rPr lang="en-US" sz="1400" i="1" dirty="0" smtClean="0">
                <a:cs typeface="Courier New" pitchFamily="49" charset="0"/>
              </a:rPr>
              <a:t>ontrolling </a:t>
            </a:r>
            <a:r>
              <a:rPr lang="en-US" sz="1400" i="1" dirty="0">
                <a:cs typeface="Courier New" pitchFamily="49" charset="0"/>
              </a:rPr>
              <a:t>mutable state in concurrency is very hard </a:t>
            </a:r>
            <a:endParaRPr lang="en-US" sz="1300" i="1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219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marL="514350" indent="-514350"/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7" name="Rectangle 5"/>
          <p:cNvSpPr>
            <a:spLocks noGrp="1"/>
          </p:cNvSpPr>
          <p:nvPr>
            <p:ph sz="quarter" idx="13"/>
          </p:nvPr>
        </p:nvSpPr>
        <p:spPr>
          <a:xfrm>
            <a:off x="1143000" y="1352550"/>
            <a:ext cx="6096000" cy="685800"/>
          </a:xfrm>
        </p:spPr>
        <p:txBody>
          <a:bodyPr>
            <a:noAutofit/>
          </a:bodyPr>
          <a:lstStyle>
            <a:extLst/>
          </a:lstStyle>
          <a:p>
            <a:pPr marL="0" indent="0">
              <a:buNone/>
            </a:pPr>
            <a:r>
              <a:rPr lang="en-US" altLang="x-none" sz="2200" dirty="0" smtClean="0"/>
              <a:t>Mutable values cannot be captured by </a:t>
            </a:r>
            <a:r>
              <a:rPr lang="en-US" altLang="x-none" sz="2200" dirty="0" smtClean="0">
                <a:solidFill>
                  <a:srgbClr val="DA1F28"/>
                </a:solidFill>
              </a:rPr>
              <a:t>closures</a:t>
            </a:r>
            <a:r>
              <a:rPr lang="en-US" altLang="x-none" sz="2200" dirty="0" smtClean="0"/>
              <a:t>! </a:t>
            </a:r>
            <a:endParaRPr lang="en-US" altLang="x-none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62150"/>
            <a:ext cx="5805684" cy="160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67150"/>
            <a:ext cx="5791200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/>
          <p:cNvSpPr/>
          <p:nvPr/>
        </p:nvSpPr>
        <p:spPr>
          <a:xfrm rot="20802210">
            <a:off x="6265557" y="3961437"/>
            <a:ext cx="2252834" cy="9234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Good!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825128">
            <a:off x="6510142" y="2376312"/>
            <a:ext cx="20057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Bad!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907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Function Composition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85800" y="1428751"/>
            <a:ext cx="7848600" cy="31241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sz="1800" b="1" dirty="0" smtClean="0"/>
              <a:t>Function Composition - Building </a:t>
            </a:r>
            <a:r>
              <a:rPr lang="en-US" sz="1800" b="1" dirty="0"/>
              <a:t>with composition</a:t>
            </a:r>
            <a:r>
              <a:rPr lang="en-US" sz="1800" dirty="0"/>
              <a:t>. </a:t>
            </a:r>
            <a:r>
              <a:rPr lang="en-US" sz="1800" dirty="0">
                <a:solidFill>
                  <a:srgbClr val="DA1F28"/>
                </a:solidFill>
              </a:rPr>
              <a:t>Composition is the 'glue'</a:t>
            </a:r>
            <a:r>
              <a:rPr lang="en-US" sz="1800" dirty="0"/>
              <a:t> that allows us build larger systems from smaller ones. This is the very heart of the functional style. Almost every line of code is a </a:t>
            </a:r>
            <a:r>
              <a:rPr lang="en-US" sz="1800" dirty="0" err="1"/>
              <a:t>composable</a:t>
            </a:r>
            <a:r>
              <a:rPr lang="en-US" sz="1800" dirty="0"/>
              <a:t> expression. Composition is used to build basic functions, and then functions that use those functions, and so on. </a:t>
            </a:r>
          </a:p>
          <a:p>
            <a:pPr marL="0" indent="0">
              <a:buNone/>
            </a:pPr>
            <a:r>
              <a:rPr lang="en-US" altLang="x-none" sz="1800" dirty="0" smtClean="0">
                <a:solidFill>
                  <a:srgbClr val="DA1F28"/>
                </a:solidFill>
              </a:rPr>
              <a:t>Composition</a:t>
            </a:r>
            <a:r>
              <a:rPr lang="en-US" altLang="x-none" sz="1800" dirty="0" smtClean="0"/>
              <a:t> </a:t>
            </a:r>
            <a:r>
              <a:rPr lang="en-US" altLang="x-none" sz="1800" dirty="0"/>
              <a:t>— in the form of passed parameters plus first-class </a:t>
            </a:r>
            <a:r>
              <a:rPr lang="en-US" altLang="x-none" sz="1800" dirty="0" smtClean="0"/>
              <a:t>functions</a:t>
            </a:r>
            <a:endParaRPr lang="en-US" altLang="x-none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3257550"/>
            <a:ext cx="675425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6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Using </a:t>
            </a:r>
            <a:r>
              <a:rPr lang="en-US" dirty="0"/>
              <a:t>functions as building blocks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381000" y="1428750"/>
            <a:ext cx="7620000" cy="3505199"/>
          </a:xfrm>
        </p:spPr>
        <p:txBody>
          <a:bodyPr>
            <a:normAutofit/>
          </a:bodyPr>
          <a:lstStyle>
            <a:extLst/>
          </a:lstStyle>
          <a:p>
            <a:r>
              <a:rPr lang="en-US" sz="2000" dirty="0"/>
              <a:t>A well-known principle of good design is to create a set of basic operations and then combine these building blocks in various ways to build up more complex </a:t>
            </a:r>
            <a:r>
              <a:rPr lang="en-US" sz="2000" dirty="0" smtClean="0"/>
              <a:t>behaviors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" y="2952751"/>
            <a:ext cx="4653750" cy="212407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78" y="2952751"/>
            <a:ext cx="4448322" cy="212407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915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Compose Mario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228600" y="1352550"/>
            <a:ext cx="8915400" cy="3790950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sz="1400" dirty="0"/>
              <a:t>Mario game sample, based on functional reactive Elm </a:t>
            </a:r>
            <a:r>
              <a:rPr lang="en-US" sz="1400" dirty="0" smtClean="0"/>
              <a:t>script (</a:t>
            </a:r>
            <a:r>
              <a:rPr lang="en-US" sz="1400" dirty="0" smtClean="0">
                <a:hlinkClick r:id="rId3"/>
              </a:rPr>
              <a:t>http://elm-lang.org</a:t>
            </a:r>
            <a:r>
              <a:rPr lang="en-US" sz="1400" dirty="0">
                <a:hlinkClick r:id="rId3"/>
              </a:rPr>
              <a:t>/edit/examples/Intermediate/</a:t>
            </a:r>
            <a:r>
              <a:rPr lang="en-US" sz="1400" dirty="0" smtClean="0">
                <a:hlinkClick r:id="rId3"/>
              </a:rPr>
              <a:t>Mario.elm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r>
              <a:rPr lang="en-US" sz="1400" dirty="0" smtClean="0"/>
              <a:t>The </a:t>
            </a:r>
            <a:r>
              <a:rPr lang="en-US" sz="1400" dirty="0"/>
              <a:t>functions that depend on keyboard take the current keyboard state as the first argument. This is represented as a tuple </a:t>
            </a:r>
            <a:r>
              <a:rPr lang="en-US" sz="1400" dirty="0" err="1"/>
              <a:t>int</a:t>
            </a:r>
            <a:r>
              <a:rPr lang="en-US" sz="1400" dirty="0"/>
              <a:t>*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dir</a:t>
            </a:r>
            <a:r>
              <a:rPr lang="en-US" sz="1400" dirty="0" smtClean="0"/>
              <a:t>) consisting </a:t>
            </a:r>
            <a:r>
              <a:rPr lang="en-US" sz="1400" dirty="0"/>
              <a:t>of x and y </a:t>
            </a:r>
            <a:r>
              <a:rPr lang="en-US" sz="1400" dirty="0" smtClean="0"/>
              <a:t>directions.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The </a:t>
            </a:r>
            <a:r>
              <a:rPr lang="en-US" sz="1400" dirty="0"/>
              <a:t>step function of the game takes previous Mario value and returns a new one. It is composed from 4 functions that represent different aspects of the game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37100"/>
            <a:ext cx="7696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190751"/>
            <a:ext cx="6428959" cy="20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1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	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51532"/>
            <a:ext cx="5257136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1200150"/>
            <a:ext cx="9144000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err="1" smtClean="0"/>
              <a:t>Memoization</a:t>
            </a:r>
            <a:r>
              <a:rPr lang="en-US" dirty="0" smtClean="0"/>
              <a:t>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7924800" cy="31241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sz="2400" i="1" dirty="0" err="1" smtClean="0"/>
              <a:t>Memoization</a:t>
            </a:r>
            <a:r>
              <a:rPr lang="en-US" sz="2400" i="1" dirty="0" smtClean="0"/>
              <a:t> </a:t>
            </a:r>
            <a:r>
              <a:rPr lang="en-US" altLang="x-none" sz="2400" dirty="0" smtClean="0"/>
              <a:t>enables </a:t>
            </a:r>
            <a:r>
              <a:rPr lang="en-US" altLang="x-none" sz="2400" dirty="0"/>
              <a:t>automatic caching of recurring function-return values</a:t>
            </a:r>
            <a:r>
              <a:rPr lang="en-US" altLang="x-none" sz="2400" dirty="0" smtClean="0"/>
              <a:t>.</a:t>
            </a:r>
            <a:endParaRPr lang="en-US" altLang="x-none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90750"/>
            <a:ext cx="5892800" cy="2839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867150"/>
            <a:ext cx="5156200" cy="1092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190750"/>
            <a:ext cx="50038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639" y="3790950"/>
            <a:ext cx="4537607" cy="1342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622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458200" cy="1005840"/>
          </a:xfrm>
        </p:spPr>
        <p:txBody>
          <a:bodyPr>
            <a:noAutofit/>
          </a:bodyPr>
          <a:lstStyle>
            <a:extLst/>
          </a:lstStyle>
          <a:p>
            <a:pPr marL="514350" indent="-514350"/>
            <a:r>
              <a:rPr lang="en-US" sz="3500" dirty="0" smtClean="0"/>
              <a:t>Lazy Evaluation - Strict &amp; Non-Strict Evaluation</a:t>
            </a:r>
            <a:endParaRPr lang="en-US" sz="3500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304800" y="1428751"/>
            <a:ext cx="8686800" cy="3714749"/>
          </a:xfrm>
        </p:spPr>
        <p:txBody>
          <a:bodyPr>
            <a:normAutofit/>
          </a:bodyPr>
          <a:lstStyle>
            <a:extLst/>
          </a:lstStyle>
          <a:p>
            <a:r>
              <a:rPr lang="en-US" sz="2400" i="1" dirty="0" smtClean="0"/>
              <a:t>Lazy </a:t>
            </a:r>
            <a:r>
              <a:rPr lang="en-US" sz="2400" i="1" dirty="0"/>
              <a:t>evaluation deferral of </a:t>
            </a:r>
            <a:r>
              <a:rPr lang="en-US" sz="2400" i="1" dirty="0" smtClean="0"/>
              <a:t>expression evaluation </a:t>
            </a:r>
            <a:r>
              <a:rPr lang="en-US" sz="2400" i="1" dirty="0"/>
              <a:t>for as long as possible until absolutely </a:t>
            </a:r>
            <a:r>
              <a:rPr lang="en-US" sz="2400" i="1" dirty="0" smtClean="0"/>
              <a:t>needed</a:t>
            </a:r>
          </a:p>
          <a:p>
            <a:r>
              <a:rPr lang="en-US" sz="2400" i="1" dirty="0"/>
              <a:t>Languages can be categorized as strict (eagerly evaluating all expressions) or lazy (deferring evaluation</a:t>
            </a:r>
            <a:r>
              <a:rPr lang="en-US" sz="2400" i="1" dirty="0" smtClean="0"/>
              <a:t>)</a:t>
            </a:r>
            <a:endParaRPr lang="en-US" alt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36" y="2658275"/>
            <a:ext cx="2667000" cy="2457824"/>
          </a:xfrm>
          <a:prstGeom prst="rect">
            <a:avLst/>
          </a:prstGeom>
        </p:spPr>
      </p:pic>
      <p:sp>
        <p:nvSpPr>
          <p:cNvPr id="7" name="Rectangle 5"/>
          <p:cNvSpPr>
            <a:spLocks noGrp="1"/>
          </p:cNvSpPr>
          <p:nvPr>
            <p:ph sz="quarter" idx="13"/>
          </p:nvPr>
        </p:nvSpPr>
        <p:spPr>
          <a:xfrm>
            <a:off x="0" y="3257550"/>
            <a:ext cx="6324600" cy="1677832"/>
          </a:xfrm>
        </p:spPr>
        <p:txBody>
          <a:bodyPr>
            <a:normAutofit lnSpcReduction="10000"/>
          </a:bodyPr>
          <a:lstStyle>
            <a:extLst/>
          </a:lstStyle>
          <a:p>
            <a:pPr lvl="1"/>
            <a:r>
              <a:rPr lang="en-US" altLang="x-none" sz="2100" dirty="0" smtClean="0">
                <a:solidFill>
                  <a:schemeClr val="accent2"/>
                </a:solidFill>
              </a:rPr>
              <a:t>S</a:t>
            </a:r>
            <a:r>
              <a:rPr lang="en-US" sz="2100" dirty="0" smtClean="0">
                <a:solidFill>
                  <a:schemeClr val="accent2"/>
                </a:solidFill>
              </a:rPr>
              <a:t>trict</a:t>
            </a:r>
            <a:r>
              <a:rPr lang="en-US" sz="2100" dirty="0" smtClean="0"/>
              <a:t> evaluation always fully evaluates function arguments before invoking the function </a:t>
            </a:r>
          </a:p>
          <a:p>
            <a:pPr lvl="1"/>
            <a:r>
              <a:rPr lang="en-US" sz="2100" dirty="0" smtClean="0">
                <a:solidFill>
                  <a:srgbClr val="DA1F28"/>
                </a:solidFill>
              </a:rPr>
              <a:t>Lazy</a:t>
            </a:r>
            <a:r>
              <a:rPr lang="en-US" sz="2100" dirty="0" smtClean="0"/>
              <a:t> evaluation does not evaluate function arguments unless their values are required to evaluate the function call itself</a:t>
            </a:r>
          </a:p>
        </p:txBody>
      </p:sp>
    </p:spTree>
    <p:extLst>
      <p:ext uri="{BB962C8B-B14F-4D97-AF65-F5344CB8AC3E}">
        <p14:creationId xmlns:p14="http://schemas.microsoft.com/office/powerpoint/2010/main" val="555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/>
              <a:t>Recursion is the new iteration</a:t>
            </a:r>
            <a:r>
              <a:rPr lang="en-US" dirty="0" smtClean="0"/>
              <a:t>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276350"/>
            <a:ext cx="8534400" cy="3714749"/>
          </a:xfrm>
        </p:spPr>
        <p:txBody>
          <a:bodyPr>
            <a:normAutofit/>
          </a:bodyPr>
          <a:lstStyle>
            <a:extLst/>
          </a:lstStyle>
          <a:p>
            <a:r>
              <a:rPr lang="en-US" altLang="x-none" sz="2000" dirty="0" smtClean="0"/>
              <a:t>In functional programming “iteration” is ~usually~ accomplished via recursion</a:t>
            </a:r>
          </a:p>
          <a:p>
            <a:pPr lvl="1"/>
            <a:r>
              <a:rPr lang="en-US" altLang="x-none" sz="1800" dirty="0" smtClean="0"/>
              <a:t>Recursive function invoke themselves, Tail recursion is optimized by compiler avoiding to maintain a stack ~stack over flow!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43150"/>
            <a:ext cx="8364686" cy="2693712"/>
          </a:xfrm>
          <a:prstGeom prst="rect">
            <a:avLst/>
          </a:prstGeom>
          <a:ln w="25400">
            <a:solidFill>
              <a:schemeClr val="tx1">
                <a:alpha val="9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355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Recursion is the new iteration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276350"/>
            <a:ext cx="8534400" cy="3714749"/>
          </a:xfrm>
        </p:spPr>
        <p:txBody>
          <a:bodyPr>
            <a:normAutofit/>
          </a:bodyPr>
          <a:lstStyle>
            <a:extLst/>
          </a:lstStyle>
          <a:p>
            <a:r>
              <a:rPr lang="en-US" altLang="x-none" sz="2000" dirty="0" smtClean="0"/>
              <a:t>In functional programming “iteration” is ~usually~ accomplished via recursion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38350"/>
            <a:ext cx="7988300" cy="2540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 rot="825128">
            <a:off x="1583428" y="2443893"/>
            <a:ext cx="66168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 a d!</a:t>
            </a:r>
            <a:endParaRPr lang="en-US" sz="12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3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History	</a:t>
            </a:r>
            <a:endParaRPr lang="en-US" i="1" dirty="0"/>
          </a:p>
        </p:txBody>
      </p:sp>
      <p:sp>
        <p:nvSpPr>
          <p:cNvPr id="5" name="Freeform 4"/>
          <p:cNvSpPr/>
          <p:nvPr/>
        </p:nvSpPr>
        <p:spPr>
          <a:xfrm>
            <a:off x="2590800" y="1629155"/>
            <a:ext cx="4582616" cy="3150177"/>
          </a:xfrm>
          <a:custGeom>
            <a:avLst/>
            <a:gdLst>
              <a:gd name="connsiteX0" fmla="*/ 748145 w 6629918"/>
              <a:gd name="connsiteY0" fmla="*/ 1028700 h 5018809"/>
              <a:gd name="connsiteX1" fmla="*/ 831273 w 6629918"/>
              <a:gd name="connsiteY1" fmla="*/ 987136 h 5018809"/>
              <a:gd name="connsiteX2" fmla="*/ 852054 w 6629918"/>
              <a:gd name="connsiteY2" fmla="*/ 955963 h 5018809"/>
              <a:gd name="connsiteX3" fmla="*/ 883227 w 6629918"/>
              <a:gd name="connsiteY3" fmla="*/ 935182 h 5018809"/>
              <a:gd name="connsiteX4" fmla="*/ 914400 w 6629918"/>
              <a:gd name="connsiteY4" fmla="*/ 904009 h 5018809"/>
              <a:gd name="connsiteX5" fmla="*/ 935182 w 6629918"/>
              <a:gd name="connsiteY5" fmla="*/ 872836 h 5018809"/>
              <a:gd name="connsiteX6" fmla="*/ 966354 w 6629918"/>
              <a:gd name="connsiteY6" fmla="*/ 862445 h 5018809"/>
              <a:gd name="connsiteX7" fmla="*/ 1049482 w 6629918"/>
              <a:gd name="connsiteY7" fmla="*/ 789709 h 5018809"/>
              <a:gd name="connsiteX8" fmla="*/ 1080654 w 6629918"/>
              <a:gd name="connsiteY8" fmla="*/ 768927 h 5018809"/>
              <a:gd name="connsiteX9" fmla="*/ 1132609 w 6629918"/>
              <a:gd name="connsiteY9" fmla="*/ 727363 h 5018809"/>
              <a:gd name="connsiteX10" fmla="*/ 1194954 w 6629918"/>
              <a:gd name="connsiteY10" fmla="*/ 685800 h 5018809"/>
              <a:gd name="connsiteX11" fmla="*/ 1215736 w 6629918"/>
              <a:gd name="connsiteY11" fmla="*/ 654627 h 5018809"/>
              <a:gd name="connsiteX12" fmla="*/ 1278082 w 6629918"/>
              <a:gd name="connsiteY12" fmla="*/ 613063 h 5018809"/>
              <a:gd name="connsiteX13" fmla="*/ 1298863 w 6629918"/>
              <a:gd name="connsiteY13" fmla="*/ 581891 h 5018809"/>
              <a:gd name="connsiteX14" fmla="*/ 1330036 w 6629918"/>
              <a:gd name="connsiteY14" fmla="*/ 571500 h 5018809"/>
              <a:gd name="connsiteX15" fmla="*/ 1361209 w 6629918"/>
              <a:gd name="connsiteY15" fmla="*/ 550718 h 5018809"/>
              <a:gd name="connsiteX16" fmla="*/ 1381991 w 6629918"/>
              <a:gd name="connsiteY16" fmla="*/ 519545 h 5018809"/>
              <a:gd name="connsiteX17" fmla="*/ 1444336 w 6629918"/>
              <a:gd name="connsiteY17" fmla="*/ 498763 h 5018809"/>
              <a:gd name="connsiteX18" fmla="*/ 1496291 w 6629918"/>
              <a:gd name="connsiteY18" fmla="*/ 457200 h 5018809"/>
              <a:gd name="connsiteX19" fmla="*/ 1517073 w 6629918"/>
              <a:gd name="connsiteY19" fmla="*/ 426027 h 5018809"/>
              <a:gd name="connsiteX20" fmla="*/ 1548245 w 6629918"/>
              <a:gd name="connsiteY20" fmla="*/ 415636 h 5018809"/>
              <a:gd name="connsiteX21" fmla="*/ 1579418 w 6629918"/>
              <a:gd name="connsiteY21" fmla="*/ 394854 h 5018809"/>
              <a:gd name="connsiteX22" fmla="*/ 1610591 w 6629918"/>
              <a:gd name="connsiteY22" fmla="*/ 363682 h 5018809"/>
              <a:gd name="connsiteX23" fmla="*/ 1672936 w 6629918"/>
              <a:gd name="connsiteY23" fmla="*/ 342900 h 5018809"/>
              <a:gd name="connsiteX24" fmla="*/ 1704109 w 6629918"/>
              <a:gd name="connsiteY24" fmla="*/ 332509 h 5018809"/>
              <a:gd name="connsiteX25" fmla="*/ 1766454 w 6629918"/>
              <a:gd name="connsiteY25" fmla="*/ 290945 h 5018809"/>
              <a:gd name="connsiteX26" fmla="*/ 1828800 w 6629918"/>
              <a:gd name="connsiteY26" fmla="*/ 270163 h 5018809"/>
              <a:gd name="connsiteX27" fmla="*/ 1922318 w 6629918"/>
              <a:gd name="connsiteY27" fmla="*/ 218209 h 5018809"/>
              <a:gd name="connsiteX28" fmla="*/ 1974273 w 6629918"/>
              <a:gd name="connsiteY28" fmla="*/ 176645 h 5018809"/>
              <a:gd name="connsiteX29" fmla="*/ 2005445 w 6629918"/>
              <a:gd name="connsiteY29" fmla="*/ 155863 h 5018809"/>
              <a:gd name="connsiteX30" fmla="*/ 2067791 w 6629918"/>
              <a:gd name="connsiteY30" fmla="*/ 135082 h 5018809"/>
              <a:gd name="connsiteX31" fmla="*/ 2161309 w 6629918"/>
              <a:gd name="connsiteY31" fmla="*/ 93518 h 5018809"/>
              <a:gd name="connsiteX32" fmla="*/ 2192482 w 6629918"/>
              <a:gd name="connsiteY32" fmla="*/ 83127 h 5018809"/>
              <a:gd name="connsiteX33" fmla="*/ 2223654 w 6629918"/>
              <a:gd name="connsiteY33" fmla="*/ 72736 h 5018809"/>
              <a:gd name="connsiteX34" fmla="*/ 2286000 w 6629918"/>
              <a:gd name="connsiteY34" fmla="*/ 62345 h 5018809"/>
              <a:gd name="connsiteX35" fmla="*/ 2369127 w 6629918"/>
              <a:gd name="connsiteY35" fmla="*/ 41563 h 5018809"/>
              <a:gd name="connsiteX36" fmla="*/ 2441863 w 6629918"/>
              <a:gd name="connsiteY36" fmla="*/ 20782 h 5018809"/>
              <a:gd name="connsiteX37" fmla="*/ 2597727 w 6629918"/>
              <a:gd name="connsiteY37" fmla="*/ 0 h 5018809"/>
              <a:gd name="connsiteX38" fmla="*/ 2878282 w 6629918"/>
              <a:gd name="connsiteY38" fmla="*/ 20782 h 5018809"/>
              <a:gd name="connsiteX39" fmla="*/ 2909454 w 6629918"/>
              <a:gd name="connsiteY39" fmla="*/ 31172 h 5018809"/>
              <a:gd name="connsiteX40" fmla="*/ 2951018 w 6629918"/>
              <a:gd name="connsiteY40" fmla="*/ 41563 h 5018809"/>
              <a:gd name="connsiteX41" fmla="*/ 3013363 w 6629918"/>
              <a:gd name="connsiteY41" fmla="*/ 62345 h 5018809"/>
              <a:gd name="connsiteX42" fmla="*/ 3044536 w 6629918"/>
              <a:gd name="connsiteY42" fmla="*/ 72736 h 5018809"/>
              <a:gd name="connsiteX43" fmla="*/ 3086100 w 6629918"/>
              <a:gd name="connsiteY43" fmla="*/ 83127 h 5018809"/>
              <a:gd name="connsiteX44" fmla="*/ 3148445 w 6629918"/>
              <a:gd name="connsiteY44" fmla="*/ 103909 h 5018809"/>
              <a:gd name="connsiteX45" fmla="*/ 3210791 w 6629918"/>
              <a:gd name="connsiteY45" fmla="*/ 124691 h 5018809"/>
              <a:gd name="connsiteX46" fmla="*/ 3241963 w 6629918"/>
              <a:gd name="connsiteY46" fmla="*/ 135082 h 5018809"/>
              <a:gd name="connsiteX47" fmla="*/ 3273136 w 6629918"/>
              <a:gd name="connsiteY47" fmla="*/ 145472 h 5018809"/>
              <a:gd name="connsiteX48" fmla="*/ 3304309 w 6629918"/>
              <a:gd name="connsiteY48" fmla="*/ 166254 h 5018809"/>
              <a:gd name="connsiteX49" fmla="*/ 3335482 w 6629918"/>
              <a:gd name="connsiteY49" fmla="*/ 197427 h 5018809"/>
              <a:gd name="connsiteX50" fmla="*/ 3366654 w 6629918"/>
              <a:gd name="connsiteY50" fmla="*/ 207818 h 5018809"/>
              <a:gd name="connsiteX51" fmla="*/ 3397827 w 6629918"/>
              <a:gd name="connsiteY51" fmla="*/ 238991 h 5018809"/>
              <a:gd name="connsiteX52" fmla="*/ 3418609 w 6629918"/>
              <a:gd name="connsiteY52" fmla="*/ 270163 h 5018809"/>
              <a:gd name="connsiteX53" fmla="*/ 3449782 w 6629918"/>
              <a:gd name="connsiteY53" fmla="*/ 290945 h 5018809"/>
              <a:gd name="connsiteX54" fmla="*/ 3470563 w 6629918"/>
              <a:gd name="connsiteY54" fmla="*/ 322118 h 5018809"/>
              <a:gd name="connsiteX55" fmla="*/ 3522518 w 6629918"/>
              <a:gd name="connsiteY55" fmla="*/ 374072 h 5018809"/>
              <a:gd name="connsiteX56" fmla="*/ 3574473 w 6629918"/>
              <a:gd name="connsiteY56" fmla="*/ 467591 h 5018809"/>
              <a:gd name="connsiteX57" fmla="*/ 3595254 w 6629918"/>
              <a:gd name="connsiteY57" fmla="*/ 498763 h 5018809"/>
              <a:gd name="connsiteX58" fmla="*/ 3616036 w 6629918"/>
              <a:gd name="connsiteY58" fmla="*/ 561109 h 5018809"/>
              <a:gd name="connsiteX59" fmla="*/ 3626427 w 6629918"/>
              <a:gd name="connsiteY59" fmla="*/ 592282 h 5018809"/>
              <a:gd name="connsiteX60" fmla="*/ 3657600 w 6629918"/>
              <a:gd name="connsiteY60" fmla="*/ 696191 h 5018809"/>
              <a:gd name="connsiteX61" fmla="*/ 3667991 w 6629918"/>
              <a:gd name="connsiteY61" fmla="*/ 727363 h 5018809"/>
              <a:gd name="connsiteX62" fmla="*/ 3667991 w 6629918"/>
              <a:gd name="connsiteY62" fmla="*/ 1143000 h 5018809"/>
              <a:gd name="connsiteX63" fmla="*/ 3647209 w 6629918"/>
              <a:gd name="connsiteY63" fmla="*/ 1215736 h 5018809"/>
              <a:gd name="connsiteX64" fmla="*/ 3636818 w 6629918"/>
              <a:gd name="connsiteY64" fmla="*/ 1257300 h 5018809"/>
              <a:gd name="connsiteX65" fmla="*/ 3616036 w 6629918"/>
              <a:gd name="connsiteY65" fmla="*/ 1319645 h 5018809"/>
              <a:gd name="connsiteX66" fmla="*/ 3605645 w 6629918"/>
              <a:gd name="connsiteY66" fmla="*/ 1361209 h 5018809"/>
              <a:gd name="connsiteX67" fmla="*/ 3584863 w 6629918"/>
              <a:gd name="connsiteY67" fmla="*/ 1392382 h 5018809"/>
              <a:gd name="connsiteX68" fmla="*/ 3543300 w 6629918"/>
              <a:gd name="connsiteY68" fmla="*/ 1444336 h 5018809"/>
              <a:gd name="connsiteX69" fmla="*/ 3532909 w 6629918"/>
              <a:gd name="connsiteY69" fmla="*/ 1475509 h 5018809"/>
              <a:gd name="connsiteX70" fmla="*/ 3470563 w 6629918"/>
              <a:gd name="connsiteY70" fmla="*/ 1506682 h 5018809"/>
              <a:gd name="connsiteX71" fmla="*/ 3439391 w 6629918"/>
              <a:gd name="connsiteY71" fmla="*/ 1527463 h 5018809"/>
              <a:gd name="connsiteX72" fmla="*/ 3408218 w 6629918"/>
              <a:gd name="connsiteY72" fmla="*/ 1537854 h 5018809"/>
              <a:gd name="connsiteX73" fmla="*/ 3377045 w 6629918"/>
              <a:gd name="connsiteY73" fmla="*/ 1558636 h 5018809"/>
              <a:gd name="connsiteX74" fmla="*/ 3314700 w 6629918"/>
              <a:gd name="connsiteY74" fmla="*/ 1579418 h 5018809"/>
              <a:gd name="connsiteX75" fmla="*/ 3231573 w 6629918"/>
              <a:gd name="connsiteY75" fmla="*/ 1569027 h 5018809"/>
              <a:gd name="connsiteX76" fmla="*/ 3200400 w 6629918"/>
              <a:gd name="connsiteY76" fmla="*/ 1558636 h 5018809"/>
              <a:gd name="connsiteX77" fmla="*/ 3106882 w 6629918"/>
              <a:gd name="connsiteY77" fmla="*/ 1485900 h 5018809"/>
              <a:gd name="connsiteX78" fmla="*/ 3086100 w 6629918"/>
              <a:gd name="connsiteY78" fmla="*/ 1423554 h 5018809"/>
              <a:gd name="connsiteX79" fmla="*/ 3044536 w 6629918"/>
              <a:gd name="connsiteY79" fmla="*/ 1361209 h 5018809"/>
              <a:gd name="connsiteX80" fmla="*/ 3023754 w 6629918"/>
              <a:gd name="connsiteY80" fmla="*/ 1298863 h 5018809"/>
              <a:gd name="connsiteX81" fmla="*/ 3034145 w 6629918"/>
              <a:gd name="connsiteY81" fmla="*/ 1059872 h 5018809"/>
              <a:gd name="connsiteX82" fmla="*/ 3044536 w 6629918"/>
              <a:gd name="connsiteY82" fmla="*/ 1018309 h 5018809"/>
              <a:gd name="connsiteX83" fmla="*/ 3065318 w 6629918"/>
              <a:gd name="connsiteY83" fmla="*/ 955963 h 5018809"/>
              <a:gd name="connsiteX84" fmla="*/ 3086100 w 6629918"/>
              <a:gd name="connsiteY84" fmla="*/ 893618 h 5018809"/>
              <a:gd name="connsiteX85" fmla="*/ 3096491 w 6629918"/>
              <a:gd name="connsiteY85" fmla="*/ 862445 h 5018809"/>
              <a:gd name="connsiteX86" fmla="*/ 3127663 w 6629918"/>
              <a:gd name="connsiteY86" fmla="*/ 748145 h 5018809"/>
              <a:gd name="connsiteX87" fmla="*/ 3158836 w 6629918"/>
              <a:gd name="connsiteY87" fmla="*/ 716972 h 5018809"/>
              <a:gd name="connsiteX88" fmla="*/ 3221182 w 6629918"/>
              <a:gd name="connsiteY88" fmla="*/ 592282 h 5018809"/>
              <a:gd name="connsiteX89" fmla="*/ 3262745 w 6629918"/>
              <a:gd name="connsiteY89" fmla="*/ 529936 h 5018809"/>
              <a:gd name="connsiteX90" fmla="*/ 3293918 w 6629918"/>
              <a:gd name="connsiteY90" fmla="*/ 509154 h 5018809"/>
              <a:gd name="connsiteX91" fmla="*/ 3377045 w 6629918"/>
              <a:gd name="connsiteY91" fmla="*/ 436418 h 5018809"/>
              <a:gd name="connsiteX92" fmla="*/ 3439391 w 6629918"/>
              <a:gd name="connsiteY92" fmla="*/ 384463 h 5018809"/>
              <a:gd name="connsiteX93" fmla="*/ 3491345 w 6629918"/>
              <a:gd name="connsiteY93" fmla="*/ 332509 h 5018809"/>
              <a:gd name="connsiteX94" fmla="*/ 3522518 w 6629918"/>
              <a:gd name="connsiteY94" fmla="*/ 301336 h 5018809"/>
              <a:gd name="connsiteX95" fmla="*/ 3584863 w 6629918"/>
              <a:gd name="connsiteY95" fmla="*/ 259772 h 5018809"/>
              <a:gd name="connsiteX96" fmla="*/ 3657600 w 6629918"/>
              <a:gd name="connsiteY96" fmla="*/ 218209 h 5018809"/>
              <a:gd name="connsiteX97" fmla="*/ 3751118 w 6629918"/>
              <a:gd name="connsiteY97" fmla="*/ 187036 h 5018809"/>
              <a:gd name="connsiteX98" fmla="*/ 3782291 w 6629918"/>
              <a:gd name="connsiteY98" fmla="*/ 176645 h 5018809"/>
              <a:gd name="connsiteX99" fmla="*/ 3813463 w 6629918"/>
              <a:gd name="connsiteY99" fmla="*/ 155863 h 5018809"/>
              <a:gd name="connsiteX100" fmla="*/ 3875809 w 6629918"/>
              <a:gd name="connsiteY100" fmla="*/ 135082 h 5018809"/>
              <a:gd name="connsiteX101" fmla="*/ 3906982 w 6629918"/>
              <a:gd name="connsiteY101" fmla="*/ 124691 h 5018809"/>
              <a:gd name="connsiteX102" fmla="*/ 3969327 w 6629918"/>
              <a:gd name="connsiteY102" fmla="*/ 114300 h 5018809"/>
              <a:gd name="connsiteX103" fmla="*/ 4083627 w 6629918"/>
              <a:gd name="connsiteY103" fmla="*/ 83127 h 5018809"/>
              <a:gd name="connsiteX104" fmla="*/ 4125191 w 6629918"/>
              <a:gd name="connsiteY104" fmla="*/ 72736 h 5018809"/>
              <a:gd name="connsiteX105" fmla="*/ 4218709 w 6629918"/>
              <a:gd name="connsiteY105" fmla="*/ 51954 h 5018809"/>
              <a:gd name="connsiteX106" fmla="*/ 4509654 w 6629918"/>
              <a:gd name="connsiteY106" fmla="*/ 41563 h 5018809"/>
              <a:gd name="connsiteX107" fmla="*/ 4862945 w 6629918"/>
              <a:gd name="connsiteY107" fmla="*/ 31172 h 5018809"/>
              <a:gd name="connsiteX108" fmla="*/ 5257800 w 6629918"/>
              <a:gd name="connsiteY108" fmla="*/ 51954 h 5018809"/>
              <a:gd name="connsiteX109" fmla="*/ 5361709 w 6629918"/>
              <a:gd name="connsiteY109" fmla="*/ 83127 h 5018809"/>
              <a:gd name="connsiteX110" fmla="*/ 5424054 w 6629918"/>
              <a:gd name="connsiteY110" fmla="*/ 103909 h 5018809"/>
              <a:gd name="connsiteX111" fmla="*/ 5486400 w 6629918"/>
              <a:gd name="connsiteY111" fmla="*/ 124691 h 5018809"/>
              <a:gd name="connsiteX112" fmla="*/ 5517573 w 6629918"/>
              <a:gd name="connsiteY112" fmla="*/ 135082 h 5018809"/>
              <a:gd name="connsiteX113" fmla="*/ 5548745 w 6629918"/>
              <a:gd name="connsiteY113" fmla="*/ 155863 h 5018809"/>
              <a:gd name="connsiteX114" fmla="*/ 5611091 w 6629918"/>
              <a:gd name="connsiteY114" fmla="*/ 176645 h 5018809"/>
              <a:gd name="connsiteX115" fmla="*/ 5642263 w 6629918"/>
              <a:gd name="connsiteY115" fmla="*/ 187036 h 5018809"/>
              <a:gd name="connsiteX116" fmla="*/ 5683827 w 6629918"/>
              <a:gd name="connsiteY116" fmla="*/ 197427 h 5018809"/>
              <a:gd name="connsiteX117" fmla="*/ 5746173 w 6629918"/>
              <a:gd name="connsiteY117" fmla="*/ 218209 h 5018809"/>
              <a:gd name="connsiteX118" fmla="*/ 5839691 w 6629918"/>
              <a:gd name="connsiteY118" fmla="*/ 249382 h 5018809"/>
              <a:gd name="connsiteX119" fmla="*/ 5902036 w 6629918"/>
              <a:gd name="connsiteY119" fmla="*/ 270163 h 5018809"/>
              <a:gd name="connsiteX120" fmla="*/ 5964382 w 6629918"/>
              <a:gd name="connsiteY120" fmla="*/ 311727 h 5018809"/>
              <a:gd name="connsiteX121" fmla="*/ 6057900 w 6629918"/>
              <a:gd name="connsiteY121" fmla="*/ 394854 h 5018809"/>
              <a:gd name="connsiteX122" fmla="*/ 6089073 w 6629918"/>
              <a:gd name="connsiteY122" fmla="*/ 405245 h 5018809"/>
              <a:gd name="connsiteX123" fmla="*/ 6151418 w 6629918"/>
              <a:gd name="connsiteY123" fmla="*/ 446809 h 5018809"/>
              <a:gd name="connsiteX124" fmla="*/ 6224154 w 6629918"/>
              <a:gd name="connsiteY124" fmla="*/ 540327 h 5018809"/>
              <a:gd name="connsiteX125" fmla="*/ 6255327 w 6629918"/>
              <a:gd name="connsiteY125" fmla="*/ 561109 h 5018809"/>
              <a:gd name="connsiteX126" fmla="*/ 6265718 w 6629918"/>
              <a:gd name="connsiteY126" fmla="*/ 592282 h 5018809"/>
              <a:gd name="connsiteX127" fmla="*/ 6296891 w 6629918"/>
              <a:gd name="connsiteY127" fmla="*/ 613063 h 5018809"/>
              <a:gd name="connsiteX128" fmla="*/ 6328063 w 6629918"/>
              <a:gd name="connsiteY128" fmla="*/ 644236 h 5018809"/>
              <a:gd name="connsiteX129" fmla="*/ 6359236 w 6629918"/>
              <a:gd name="connsiteY129" fmla="*/ 706582 h 5018809"/>
              <a:gd name="connsiteX130" fmla="*/ 6369627 w 6629918"/>
              <a:gd name="connsiteY130" fmla="*/ 737754 h 5018809"/>
              <a:gd name="connsiteX131" fmla="*/ 6390409 w 6629918"/>
              <a:gd name="connsiteY131" fmla="*/ 768927 h 5018809"/>
              <a:gd name="connsiteX132" fmla="*/ 6400800 w 6629918"/>
              <a:gd name="connsiteY132" fmla="*/ 800100 h 5018809"/>
              <a:gd name="connsiteX133" fmla="*/ 6421582 w 6629918"/>
              <a:gd name="connsiteY133" fmla="*/ 883227 h 5018809"/>
              <a:gd name="connsiteX134" fmla="*/ 6473536 w 6629918"/>
              <a:gd name="connsiteY134" fmla="*/ 1039091 h 5018809"/>
              <a:gd name="connsiteX135" fmla="*/ 6525491 w 6629918"/>
              <a:gd name="connsiteY135" fmla="*/ 1194954 h 5018809"/>
              <a:gd name="connsiteX136" fmla="*/ 6535882 w 6629918"/>
              <a:gd name="connsiteY136" fmla="*/ 1226127 h 5018809"/>
              <a:gd name="connsiteX137" fmla="*/ 6546273 w 6629918"/>
              <a:gd name="connsiteY137" fmla="*/ 1257300 h 5018809"/>
              <a:gd name="connsiteX138" fmla="*/ 6556663 w 6629918"/>
              <a:gd name="connsiteY138" fmla="*/ 1330036 h 5018809"/>
              <a:gd name="connsiteX139" fmla="*/ 6587836 w 6629918"/>
              <a:gd name="connsiteY139" fmla="*/ 1423554 h 5018809"/>
              <a:gd name="connsiteX140" fmla="*/ 6598227 w 6629918"/>
              <a:gd name="connsiteY140" fmla="*/ 1465118 h 5018809"/>
              <a:gd name="connsiteX141" fmla="*/ 6619009 w 6629918"/>
              <a:gd name="connsiteY141" fmla="*/ 1527463 h 5018809"/>
              <a:gd name="connsiteX142" fmla="*/ 6619009 w 6629918"/>
              <a:gd name="connsiteY142" fmla="*/ 2275609 h 5018809"/>
              <a:gd name="connsiteX143" fmla="*/ 6598227 w 6629918"/>
              <a:gd name="connsiteY143" fmla="*/ 2369127 h 5018809"/>
              <a:gd name="connsiteX144" fmla="*/ 6587836 w 6629918"/>
              <a:gd name="connsiteY144" fmla="*/ 2421082 h 5018809"/>
              <a:gd name="connsiteX145" fmla="*/ 6577445 w 6629918"/>
              <a:gd name="connsiteY145" fmla="*/ 2483427 h 5018809"/>
              <a:gd name="connsiteX146" fmla="*/ 6556663 w 6629918"/>
              <a:gd name="connsiteY146" fmla="*/ 2545772 h 5018809"/>
              <a:gd name="connsiteX147" fmla="*/ 6525491 w 6629918"/>
              <a:gd name="connsiteY147" fmla="*/ 2680854 h 5018809"/>
              <a:gd name="connsiteX148" fmla="*/ 6515100 w 6629918"/>
              <a:gd name="connsiteY148" fmla="*/ 2712027 h 5018809"/>
              <a:gd name="connsiteX149" fmla="*/ 6483927 w 6629918"/>
              <a:gd name="connsiteY149" fmla="*/ 2774372 h 5018809"/>
              <a:gd name="connsiteX150" fmla="*/ 6452754 w 6629918"/>
              <a:gd name="connsiteY150" fmla="*/ 2888672 h 5018809"/>
              <a:gd name="connsiteX151" fmla="*/ 6442363 w 6629918"/>
              <a:gd name="connsiteY151" fmla="*/ 2919845 h 5018809"/>
              <a:gd name="connsiteX152" fmla="*/ 6411191 w 6629918"/>
              <a:gd name="connsiteY152" fmla="*/ 2982191 h 5018809"/>
              <a:gd name="connsiteX153" fmla="*/ 6380018 w 6629918"/>
              <a:gd name="connsiteY153" fmla="*/ 3106882 h 5018809"/>
              <a:gd name="connsiteX154" fmla="*/ 6369627 w 6629918"/>
              <a:gd name="connsiteY154" fmla="*/ 3138054 h 5018809"/>
              <a:gd name="connsiteX155" fmla="*/ 6359236 w 6629918"/>
              <a:gd name="connsiteY155" fmla="*/ 3169227 h 5018809"/>
              <a:gd name="connsiteX156" fmla="*/ 6338454 w 6629918"/>
              <a:gd name="connsiteY156" fmla="*/ 3200400 h 5018809"/>
              <a:gd name="connsiteX157" fmla="*/ 6317673 w 6629918"/>
              <a:gd name="connsiteY157" fmla="*/ 3262745 h 5018809"/>
              <a:gd name="connsiteX158" fmla="*/ 6276109 w 6629918"/>
              <a:gd name="connsiteY158" fmla="*/ 3325091 h 5018809"/>
              <a:gd name="connsiteX159" fmla="*/ 6255327 w 6629918"/>
              <a:gd name="connsiteY159" fmla="*/ 3356263 h 5018809"/>
              <a:gd name="connsiteX160" fmla="*/ 6203373 w 6629918"/>
              <a:gd name="connsiteY160" fmla="*/ 3449782 h 5018809"/>
              <a:gd name="connsiteX161" fmla="*/ 6182591 w 6629918"/>
              <a:gd name="connsiteY161" fmla="*/ 3480954 h 5018809"/>
              <a:gd name="connsiteX162" fmla="*/ 6172200 w 6629918"/>
              <a:gd name="connsiteY162" fmla="*/ 3512127 h 5018809"/>
              <a:gd name="connsiteX163" fmla="*/ 6141027 w 6629918"/>
              <a:gd name="connsiteY163" fmla="*/ 3543300 h 5018809"/>
              <a:gd name="connsiteX164" fmla="*/ 6120245 w 6629918"/>
              <a:gd name="connsiteY164" fmla="*/ 3574472 h 5018809"/>
              <a:gd name="connsiteX165" fmla="*/ 6089073 w 6629918"/>
              <a:gd name="connsiteY165" fmla="*/ 3636818 h 5018809"/>
              <a:gd name="connsiteX166" fmla="*/ 6057900 w 6629918"/>
              <a:gd name="connsiteY166" fmla="*/ 3657600 h 5018809"/>
              <a:gd name="connsiteX167" fmla="*/ 6037118 w 6629918"/>
              <a:gd name="connsiteY167" fmla="*/ 3688772 h 5018809"/>
              <a:gd name="connsiteX168" fmla="*/ 6026727 w 6629918"/>
              <a:gd name="connsiteY168" fmla="*/ 3719945 h 5018809"/>
              <a:gd name="connsiteX169" fmla="*/ 5995554 w 6629918"/>
              <a:gd name="connsiteY169" fmla="*/ 3740727 h 5018809"/>
              <a:gd name="connsiteX170" fmla="*/ 5922818 w 6629918"/>
              <a:gd name="connsiteY170" fmla="*/ 3823854 h 5018809"/>
              <a:gd name="connsiteX171" fmla="*/ 5902036 w 6629918"/>
              <a:gd name="connsiteY171" fmla="*/ 3855027 h 5018809"/>
              <a:gd name="connsiteX172" fmla="*/ 5891645 w 6629918"/>
              <a:gd name="connsiteY172" fmla="*/ 3886200 h 5018809"/>
              <a:gd name="connsiteX173" fmla="*/ 5860473 w 6629918"/>
              <a:gd name="connsiteY173" fmla="*/ 3917372 h 5018809"/>
              <a:gd name="connsiteX174" fmla="*/ 5818909 w 6629918"/>
              <a:gd name="connsiteY174" fmla="*/ 3979718 h 5018809"/>
              <a:gd name="connsiteX175" fmla="*/ 5756563 w 6629918"/>
              <a:gd name="connsiteY175" fmla="*/ 4021282 h 5018809"/>
              <a:gd name="connsiteX176" fmla="*/ 5746173 w 6629918"/>
              <a:gd name="connsiteY176" fmla="*/ 4052454 h 5018809"/>
              <a:gd name="connsiteX177" fmla="*/ 5683827 w 6629918"/>
              <a:gd name="connsiteY177" fmla="*/ 4104409 h 5018809"/>
              <a:gd name="connsiteX178" fmla="*/ 5673436 w 6629918"/>
              <a:gd name="connsiteY178" fmla="*/ 4135582 h 5018809"/>
              <a:gd name="connsiteX179" fmla="*/ 5611091 w 6629918"/>
              <a:gd name="connsiteY179" fmla="*/ 4187536 h 5018809"/>
              <a:gd name="connsiteX180" fmla="*/ 5559136 w 6629918"/>
              <a:gd name="connsiteY180" fmla="*/ 4239491 h 5018809"/>
              <a:gd name="connsiteX181" fmla="*/ 5527963 w 6629918"/>
              <a:gd name="connsiteY181" fmla="*/ 4270663 h 5018809"/>
              <a:gd name="connsiteX182" fmla="*/ 5465618 w 6629918"/>
              <a:gd name="connsiteY182" fmla="*/ 4312227 h 5018809"/>
              <a:gd name="connsiteX183" fmla="*/ 5413663 w 6629918"/>
              <a:gd name="connsiteY183" fmla="*/ 4364182 h 5018809"/>
              <a:gd name="connsiteX184" fmla="*/ 5351318 w 6629918"/>
              <a:gd name="connsiteY184" fmla="*/ 4416136 h 5018809"/>
              <a:gd name="connsiteX185" fmla="*/ 5299363 w 6629918"/>
              <a:gd name="connsiteY185" fmla="*/ 4478482 h 5018809"/>
              <a:gd name="connsiteX186" fmla="*/ 5268191 w 6629918"/>
              <a:gd name="connsiteY186" fmla="*/ 4499263 h 5018809"/>
              <a:gd name="connsiteX187" fmla="*/ 5216236 w 6629918"/>
              <a:gd name="connsiteY187" fmla="*/ 4551218 h 5018809"/>
              <a:gd name="connsiteX188" fmla="*/ 5185063 w 6629918"/>
              <a:gd name="connsiteY188" fmla="*/ 4582391 h 5018809"/>
              <a:gd name="connsiteX189" fmla="*/ 5122718 w 6629918"/>
              <a:gd name="connsiteY189" fmla="*/ 4603172 h 5018809"/>
              <a:gd name="connsiteX190" fmla="*/ 4998027 w 6629918"/>
              <a:gd name="connsiteY190" fmla="*/ 4644736 h 5018809"/>
              <a:gd name="connsiteX191" fmla="*/ 4935682 w 6629918"/>
              <a:gd name="connsiteY191" fmla="*/ 4665518 h 5018809"/>
              <a:gd name="connsiteX192" fmla="*/ 4904509 w 6629918"/>
              <a:gd name="connsiteY192" fmla="*/ 4686300 h 5018809"/>
              <a:gd name="connsiteX193" fmla="*/ 4873336 w 6629918"/>
              <a:gd name="connsiteY193" fmla="*/ 4696691 h 5018809"/>
              <a:gd name="connsiteX194" fmla="*/ 4842163 w 6629918"/>
              <a:gd name="connsiteY194" fmla="*/ 4717472 h 5018809"/>
              <a:gd name="connsiteX195" fmla="*/ 4779818 w 6629918"/>
              <a:gd name="connsiteY195" fmla="*/ 4738254 h 5018809"/>
              <a:gd name="connsiteX196" fmla="*/ 4717473 w 6629918"/>
              <a:gd name="connsiteY196" fmla="*/ 4759036 h 5018809"/>
              <a:gd name="connsiteX197" fmla="*/ 4686300 w 6629918"/>
              <a:gd name="connsiteY197" fmla="*/ 4769427 h 5018809"/>
              <a:gd name="connsiteX198" fmla="*/ 4592782 w 6629918"/>
              <a:gd name="connsiteY198" fmla="*/ 4810991 h 5018809"/>
              <a:gd name="connsiteX199" fmla="*/ 4405745 w 6629918"/>
              <a:gd name="connsiteY199" fmla="*/ 4821382 h 5018809"/>
              <a:gd name="connsiteX200" fmla="*/ 4343400 w 6629918"/>
              <a:gd name="connsiteY200" fmla="*/ 4842163 h 5018809"/>
              <a:gd name="connsiteX201" fmla="*/ 4312227 w 6629918"/>
              <a:gd name="connsiteY201" fmla="*/ 4852554 h 5018809"/>
              <a:gd name="connsiteX202" fmla="*/ 4281054 w 6629918"/>
              <a:gd name="connsiteY202" fmla="*/ 4873336 h 5018809"/>
              <a:gd name="connsiteX203" fmla="*/ 4208318 w 6629918"/>
              <a:gd name="connsiteY203" fmla="*/ 4894118 h 5018809"/>
              <a:gd name="connsiteX204" fmla="*/ 4145973 w 6629918"/>
              <a:gd name="connsiteY204" fmla="*/ 4914900 h 5018809"/>
              <a:gd name="connsiteX205" fmla="*/ 4052454 w 6629918"/>
              <a:gd name="connsiteY205" fmla="*/ 4946072 h 5018809"/>
              <a:gd name="connsiteX206" fmla="*/ 4021282 w 6629918"/>
              <a:gd name="connsiteY206" fmla="*/ 4956463 h 5018809"/>
              <a:gd name="connsiteX207" fmla="*/ 3823854 w 6629918"/>
              <a:gd name="connsiteY207" fmla="*/ 4977245 h 5018809"/>
              <a:gd name="connsiteX208" fmla="*/ 3740727 w 6629918"/>
              <a:gd name="connsiteY208" fmla="*/ 4987636 h 5018809"/>
              <a:gd name="connsiteX209" fmla="*/ 3678382 w 6629918"/>
              <a:gd name="connsiteY209" fmla="*/ 4998027 h 5018809"/>
              <a:gd name="connsiteX210" fmla="*/ 3564082 w 6629918"/>
              <a:gd name="connsiteY210" fmla="*/ 5008418 h 5018809"/>
              <a:gd name="connsiteX211" fmla="*/ 3470563 w 6629918"/>
              <a:gd name="connsiteY211" fmla="*/ 5018809 h 5018809"/>
              <a:gd name="connsiteX212" fmla="*/ 3127663 w 6629918"/>
              <a:gd name="connsiteY212" fmla="*/ 5008418 h 5018809"/>
              <a:gd name="connsiteX213" fmla="*/ 3013363 w 6629918"/>
              <a:gd name="connsiteY213" fmla="*/ 4987636 h 5018809"/>
              <a:gd name="connsiteX214" fmla="*/ 2951018 w 6629918"/>
              <a:gd name="connsiteY214" fmla="*/ 4977245 h 5018809"/>
              <a:gd name="connsiteX215" fmla="*/ 2909454 w 6629918"/>
              <a:gd name="connsiteY215" fmla="*/ 4966854 h 5018809"/>
              <a:gd name="connsiteX216" fmla="*/ 2815936 w 6629918"/>
              <a:gd name="connsiteY216" fmla="*/ 4956463 h 5018809"/>
              <a:gd name="connsiteX217" fmla="*/ 2670463 w 6629918"/>
              <a:gd name="connsiteY217" fmla="*/ 4925291 h 5018809"/>
              <a:gd name="connsiteX218" fmla="*/ 2608118 w 6629918"/>
              <a:gd name="connsiteY218" fmla="*/ 4914900 h 5018809"/>
              <a:gd name="connsiteX219" fmla="*/ 2483427 w 6629918"/>
              <a:gd name="connsiteY219" fmla="*/ 4894118 h 5018809"/>
              <a:gd name="connsiteX220" fmla="*/ 2275609 w 6629918"/>
              <a:gd name="connsiteY220" fmla="*/ 4883727 h 5018809"/>
              <a:gd name="connsiteX221" fmla="*/ 2088573 w 6629918"/>
              <a:gd name="connsiteY221" fmla="*/ 4862945 h 5018809"/>
              <a:gd name="connsiteX222" fmla="*/ 2015836 w 6629918"/>
              <a:gd name="connsiteY222" fmla="*/ 4852554 h 5018809"/>
              <a:gd name="connsiteX223" fmla="*/ 1974273 w 6629918"/>
              <a:gd name="connsiteY223" fmla="*/ 4842163 h 5018809"/>
              <a:gd name="connsiteX224" fmla="*/ 1911927 w 6629918"/>
              <a:gd name="connsiteY224" fmla="*/ 4821382 h 5018809"/>
              <a:gd name="connsiteX225" fmla="*/ 1849582 w 6629918"/>
              <a:gd name="connsiteY225" fmla="*/ 4810991 h 5018809"/>
              <a:gd name="connsiteX226" fmla="*/ 1787236 w 6629918"/>
              <a:gd name="connsiteY226" fmla="*/ 4790209 h 5018809"/>
              <a:gd name="connsiteX227" fmla="*/ 1756063 w 6629918"/>
              <a:gd name="connsiteY227" fmla="*/ 4779818 h 5018809"/>
              <a:gd name="connsiteX228" fmla="*/ 1693718 w 6629918"/>
              <a:gd name="connsiteY228" fmla="*/ 4759036 h 5018809"/>
              <a:gd name="connsiteX229" fmla="*/ 1662545 w 6629918"/>
              <a:gd name="connsiteY229" fmla="*/ 4748645 h 5018809"/>
              <a:gd name="connsiteX230" fmla="*/ 1620982 w 6629918"/>
              <a:gd name="connsiteY230" fmla="*/ 4738254 h 5018809"/>
              <a:gd name="connsiteX231" fmla="*/ 1558636 w 6629918"/>
              <a:gd name="connsiteY231" fmla="*/ 4717472 h 5018809"/>
              <a:gd name="connsiteX232" fmla="*/ 1517073 w 6629918"/>
              <a:gd name="connsiteY232" fmla="*/ 4707082 h 5018809"/>
              <a:gd name="connsiteX233" fmla="*/ 1454727 w 6629918"/>
              <a:gd name="connsiteY233" fmla="*/ 4686300 h 5018809"/>
              <a:gd name="connsiteX234" fmla="*/ 1423554 w 6629918"/>
              <a:gd name="connsiteY234" fmla="*/ 4675909 h 5018809"/>
              <a:gd name="connsiteX235" fmla="*/ 1392382 w 6629918"/>
              <a:gd name="connsiteY235" fmla="*/ 4665518 h 5018809"/>
              <a:gd name="connsiteX236" fmla="*/ 1361209 w 6629918"/>
              <a:gd name="connsiteY236" fmla="*/ 4655127 h 5018809"/>
              <a:gd name="connsiteX237" fmla="*/ 1298863 w 6629918"/>
              <a:gd name="connsiteY237" fmla="*/ 4623954 h 5018809"/>
              <a:gd name="connsiteX238" fmla="*/ 1267691 w 6629918"/>
              <a:gd name="connsiteY238" fmla="*/ 4603172 h 5018809"/>
              <a:gd name="connsiteX239" fmla="*/ 1226127 w 6629918"/>
              <a:gd name="connsiteY239" fmla="*/ 4592782 h 5018809"/>
              <a:gd name="connsiteX240" fmla="*/ 1194954 w 6629918"/>
              <a:gd name="connsiteY240" fmla="*/ 4582391 h 5018809"/>
              <a:gd name="connsiteX241" fmla="*/ 1132609 w 6629918"/>
              <a:gd name="connsiteY241" fmla="*/ 4551218 h 5018809"/>
              <a:gd name="connsiteX242" fmla="*/ 1101436 w 6629918"/>
              <a:gd name="connsiteY242" fmla="*/ 4530436 h 5018809"/>
              <a:gd name="connsiteX243" fmla="*/ 1049482 w 6629918"/>
              <a:gd name="connsiteY243" fmla="*/ 4520045 h 5018809"/>
              <a:gd name="connsiteX244" fmla="*/ 1007918 w 6629918"/>
              <a:gd name="connsiteY244" fmla="*/ 4509654 h 5018809"/>
              <a:gd name="connsiteX245" fmla="*/ 945573 w 6629918"/>
              <a:gd name="connsiteY245" fmla="*/ 4488872 h 5018809"/>
              <a:gd name="connsiteX246" fmla="*/ 883227 w 6629918"/>
              <a:gd name="connsiteY246" fmla="*/ 4468091 h 5018809"/>
              <a:gd name="connsiteX247" fmla="*/ 820882 w 6629918"/>
              <a:gd name="connsiteY247" fmla="*/ 4447309 h 5018809"/>
              <a:gd name="connsiteX248" fmla="*/ 789709 w 6629918"/>
              <a:gd name="connsiteY248" fmla="*/ 4436918 h 5018809"/>
              <a:gd name="connsiteX249" fmla="*/ 665018 w 6629918"/>
              <a:gd name="connsiteY249" fmla="*/ 4353791 h 5018809"/>
              <a:gd name="connsiteX250" fmla="*/ 633845 w 6629918"/>
              <a:gd name="connsiteY250" fmla="*/ 4333009 h 5018809"/>
              <a:gd name="connsiteX251" fmla="*/ 571500 w 6629918"/>
              <a:gd name="connsiteY251" fmla="*/ 4301836 h 5018809"/>
              <a:gd name="connsiteX252" fmla="*/ 550718 w 6629918"/>
              <a:gd name="connsiteY252" fmla="*/ 4270663 h 5018809"/>
              <a:gd name="connsiteX253" fmla="*/ 519545 w 6629918"/>
              <a:gd name="connsiteY253" fmla="*/ 4249882 h 5018809"/>
              <a:gd name="connsiteX254" fmla="*/ 477982 w 6629918"/>
              <a:gd name="connsiteY254" fmla="*/ 4187536 h 5018809"/>
              <a:gd name="connsiteX255" fmla="*/ 446809 w 6629918"/>
              <a:gd name="connsiteY255" fmla="*/ 4156363 h 5018809"/>
              <a:gd name="connsiteX256" fmla="*/ 394854 w 6629918"/>
              <a:gd name="connsiteY256" fmla="*/ 4062845 h 5018809"/>
              <a:gd name="connsiteX257" fmla="*/ 363682 w 6629918"/>
              <a:gd name="connsiteY257" fmla="*/ 4031672 h 5018809"/>
              <a:gd name="connsiteX258" fmla="*/ 290945 w 6629918"/>
              <a:gd name="connsiteY258" fmla="*/ 3948545 h 5018809"/>
              <a:gd name="connsiteX259" fmla="*/ 249382 w 6629918"/>
              <a:gd name="connsiteY259" fmla="*/ 3886200 h 5018809"/>
              <a:gd name="connsiteX260" fmla="*/ 218209 w 6629918"/>
              <a:gd name="connsiteY260" fmla="*/ 3823854 h 5018809"/>
              <a:gd name="connsiteX261" fmla="*/ 176645 w 6629918"/>
              <a:gd name="connsiteY261" fmla="*/ 3761509 h 5018809"/>
              <a:gd name="connsiteX262" fmla="*/ 155863 w 6629918"/>
              <a:gd name="connsiteY262" fmla="*/ 3730336 h 5018809"/>
              <a:gd name="connsiteX263" fmla="*/ 135082 w 6629918"/>
              <a:gd name="connsiteY263" fmla="*/ 3667991 h 5018809"/>
              <a:gd name="connsiteX264" fmla="*/ 124691 w 6629918"/>
              <a:gd name="connsiteY264" fmla="*/ 3626427 h 5018809"/>
              <a:gd name="connsiteX265" fmla="*/ 103909 w 6629918"/>
              <a:gd name="connsiteY265" fmla="*/ 3564082 h 5018809"/>
              <a:gd name="connsiteX266" fmla="*/ 93518 w 6629918"/>
              <a:gd name="connsiteY266" fmla="*/ 3532909 h 5018809"/>
              <a:gd name="connsiteX267" fmla="*/ 51954 w 6629918"/>
              <a:gd name="connsiteY267" fmla="*/ 3439391 h 5018809"/>
              <a:gd name="connsiteX268" fmla="*/ 20782 w 6629918"/>
              <a:gd name="connsiteY268" fmla="*/ 3345872 h 5018809"/>
              <a:gd name="connsiteX269" fmla="*/ 10391 w 6629918"/>
              <a:gd name="connsiteY269" fmla="*/ 3314700 h 5018809"/>
              <a:gd name="connsiteX270" fmla="*/ 0 w 6629918"/>
              <a:gd name="connsiteY270" fmla="*/ 3283527 h 5018809"/>
              <a:gd name="connsiteX271" fmla="*/ 20782 w 6629918"/>
              <a:gd name="connsiteY271" fmla="*/ 2961409 h 5018809"/>
              <a:gd name="connsiteX272" fmla="*/ 51954 w 6629918"/>
              <a:gd name="connsiteY272" fmla="*/ 2867891 h 5018809"/>
              <a:gd name="connsiteX273" fmla="*/ 62345 w 6629918"/>
              <a:gd name="connsiteY273" fmla="*/ 2836718 h 5018809"/>
              <a:gd name="connsiteX274" fmla="*/ 72736 w 6629918"/>
              <a:gd name="connsiteY274" fmla="*/ 2753591 h 5018809"/>
              <a:gd name="connsiteX275" fmla="*/ 93518 w 6629918"/>
              <a:gd name="connsiteY275" fmla="*/ 2691245 h 5018809"/>
              <a:gd name="connsiteX276" fmla="*/ 103909 w 6629918"/>
              <a:gd name="connsiteY276" fmla="*/ 2660072 h 5018809"/>
              <a:gd name="connsiteX277" fmla="*/ 124691 w 6629918"/>
              <a:gd name="connsiteY277" fmla="*/ 2628900 h 5018809"/>
              <a:gd name="connsiteX278" fmla="*/ 145473 w 6629918"/>
              <a:gd name="connsiteY278" fmla="*/ 2566554 h 5018809"/>
              <a:gd name="connsiteX279" fmla="*/ 155863 w 6629918"/>
              <a:gd name="connsiteY279" fmla="*/ 2535382 h 5018809"/>
              <a:gd name="connsiteX280" fmla="*/ 197427 w 6629918"/>
              <a:gd name="connsiteY280" fmla="*/ 2473036 h 5018809"/>
              <a:gd name="connsiteX281" fmla="*/ 249382 w 6629918"/>
              <a:gd name="connsiteY281" fmla="*/ 2379518 h 5018809"/>
              <a:gd name="connsiteX282" fmla="*/ 280554 w 6629918"/>
              <a:gd name="connsiteY282" fmla="*/ 2369127 h 5018809"/>
              <a:gd name="connsiteX283" fmla="*/ 290945 w 6629918"/>
              <a:gd name="connsiteY283" fmla="*/ 2337954 h 5018809"/>
              <a:gd name="connsiteX284" fmla="*/ 353291 w 6629918"/>
              <a:gd name="connsiteY284" fmla="*/ 2286000 h 5018809"/>
              <a:gd name="connsiteX285" fmla="*/ 363682 w 6629918"/>
              <a:gd name="connsiteY285" fmla="*/ 2254827 h 5018809"/>
              <a:gd name="connsiteX286" fmla="*/ 426027 w 6629918"/>
              <a:gd name="connsiteY286" fmla="*/ 2213263 h 5018809"/>
              <a:gd name="connsiteX287" fmla="*/ 446809 w 6629918"/>
              <a:gd name="connsiteY287" fmla="*/ 2182091 h 5018809"/>
              <a:gd name="connsiteX288" fmla="*/ 509154 w 6629918"/>
              <a:gd name="connsiteY288" fmla="*/ 2140527 h 5018809"/>
              <a:gd name="connsiteX289" fmla="*/ 571500 w 6629918"/>
              <a:gd name="connsiteY289" fmla="*/ 2119745 h 5018809"/>
              <a:gd name="connsiteX290" fmla="*/ 602673 w 6629918"/>
              <a:gd name="connsiteY290" fmla="*/ 2098963 h 5018809"/>
              <a:gd name="connsiteX291" fmla="*/ 644236 w 6629918"/>
              <a:gd name="connsiteY291" fmla="*/ 2078182 h 5018809"/>
              <a:gd name="connsiteX292" fmla="*/ 706582 w 6629918"/>
              <a:gd name="connsiteY292" fmla="*/ 2057400 h 5018809"/>
              <a:gd name="connsiteX293" fmla="*/ 768927 w 6629918"/>
              <a:gd name="connsiteY293" fmla="*/ 2015836 h 5018809"/>
              <a:gd name="connsiteX294" fmla="*/ 831273 w 6629918"/>
              <a:gd name="connsiteY294" fmla="*/ 1995054 h 5018809"/>
              <a:gd name="connsiteX295" fmla="*/ 893618 w 6629918"/>
              <a:gd name="connsiteY295" fmla="*/ 1953491 h 5018809"/>
              <a:gd name="connsiteX296" fmla="*/ 1018309 w 6629918"/>
              <a:gd name="connsiteY296" fmla="*/ 1911927 h 5018809"/>
              <a:gd name="connsiteX297" fmla="*/ 1111827 w 6629918"/>
              <a:gd name="connsiteY297" fmla="*/ 1880754 h 5018809"/>
              <a:gd name="connsiteX298" fmla="*/ 1143000 w 6629918"/>
              <a:gd name="connsiteY298" fmla="*/ 1870363 h 5018809"/>
              <a:gd name="connsiteX299" fmla="*/ 1174173 w 6629918"/>
              <a:gd name="connsiteY299" fmla="*/ 1859972 h 5018809"/>
              <a:gd name="connsiteX300" fmla="*/ 1402773 w 6629918"/>
              <a:gd name="connsiteY300" fmla="*/ 1828800 h 5018809"/>
              <a:gd name="connsiteX301" fmla="*/ 1558636 w 6629918"/>
              <a:gd name="connsiteY301" fmla="*/ 1797627 h 5018809"/>
              <a:gd name="connsiteX302" fmla="*/ 1631373 w 6629918"/>
              <a:gd name="connsiteY302" fmla="*/ 1776845 h 5018809"/>
              <a:gd name="connsiteX303" fmla="*/ 1693718 w 6629918"/>
              <a:gd name="connsiteY303" fmla="*/ 1766454 h 5018809"/>
              <a:gd name="connsiteX304" fmla="*/ 1735282 w 6629918"/>
              <a:gd name="connsiteY304" fmla="*/ 1756063 h 5018809"/>
              <a:gd name="connsiteX305" fmla="*/ 1943100 w 6629918"/>
              <a:gd name="connsiteY305" fmla="*/ 1766454 h 5018809"/>
              <a:gd name="connsiteX306" fmla="*/ 2036618 w 6629918"/>
              <a:gd name="connsiteY306" fmla="*/ 1787236 h 5018809"/>
              <a:gd name="connsiteX307" fmla="*/ 2265218 w 6629918"/>
              <a:gd name="connsiteY307" fmla="*/ 1808018 h 5018809"/>
              <a:gd name="connsiteX308" fmla="*/ 2358736 w 6629918"/>
              <a:gd name="connsiteY308" fmla="*/ 1818409 h 5018809"/>
              <a:gd name="connsiteX309" fmla="*/ 2919845 w 6629918"/>
              <a:gd name="connsiteY309" fmla="*/ 1828800 h 5018809"/>
              <a:gd name="connsiteX310" fmla="*/ 3002973 w 6629918"/>
              <a:gd name="connsiteY310" fmla="*/ 1839191 h 5018809"/>
              <a:gd name="connsiteX311" fmla="*/ 3075709 w 6629918"/>
              <a:gd name="connsiteY311" fmla="*/ 1859972 h 5018809"/>
              <a:gd name="connsiteX312" fmla="*/ 3179618 w 6629918"/>
              <a:gd name="connsiteY312" fmla="*/ 1880754 h 5018809"/>
              <a:gd name="connsiteX313" fmla="*/ 3221182 w 6629918"/>
              <a:gd name="connsiteY313" fmla="*/ 1891145 h 5018809"/>
              <a:gd name="connsiteX314" fmla="*/ 3304309 w 6629918"/>
              <a:gd name="connsiteY314" fmla="*/ 1901536 h 5018809"/>
              <a:gd name="connsiteX315" fmla="*/ 3397827 w 6629918"/>
              <a:gd name="connsiteY315" fmla="*/ 1932709 h 5018809"/>
              <a:gd name="connsiteX316" fmla="*/ 3429000 w 6629918"/>
              <a:gd name="connsiteY316" fmla="*/ 1943100 h 5018809"/>
              <a:gd name="connsiteX317" fmla="*/ 3460173 w 6629918"/>
              <a:gd name="connsiteY317" fmla="*/ 1963882 h 5018809"/>
              <a:gd name="connsiteX318" fmla="*/ 3522518 w 6629918"/>
              <a:gd name="connsiteY318" fmla="*/ 1984663 h 5018809"/>
              <a:gd name="connsiteX319" fmla="*/ 3616036 w 6629918"/>
              <a:gd name="connsiteY319" fmla="*/ 2047009 h 5018809"/>
              <a:gd name="connsiteX320" fmla="*/ 3647209 w 6629918"/>
              <a:gd name="connsiteY320" fmla="*/ 2067791 h 5018809"/>
              <a:gd name="connsiteX321" fmla="*/ 3699163 w 6629918"/>
              <a:gd name="connsiteY321" fmla="*/ 2109354 h 5018809"/>
              <a:gd name="connsiteX322" fmla="*/ 3719945 w 6629918"/>
              <a:gd name="connsiteY322" fmla="*/ 2140527 h 5018809"/>
              <a:gd name="connsiteX323" fmla="*/ 3782291 w 6629918"/>
              <a:gd name="connsiteY323" fmla="*/ 2192482 h 5018809"/>
              <a:gd name="connsiteX324" fmla="*/ 3875809 w 6629918"/>
              <a:gd name="connsiteY324" fmla="*/ 2275609 h 5018809"/>
              <a:gd name="connsiteX325" fmla="*/ 3917373 w 6629918"/>
              <a:gd name="connsiteY325" fmla="*/ 2317172 h 5018809"/>
              <a:gd name="connsiteX326" fmla="*/ 3938154 w 6629918"/>
              <a:gd name="connsiteY326" fmla="*/ 2348345 h 5018809"/>
              <a:gd name="connsiteX327" fmla="*/ 3969327 w 6629918"/>
              <a:gd name="connsiteY327" fmla="*/ 2379518 h 5018809"/>
              <a:gd name="connsiteX328" fmla="*/ 4010891 w 6629918"/>
              <a:gd name="connsiteY328" fmla="*/ 2441863 h 5018809"/>
              <a:gd name="connsiteX329" fmla="*/ 4031673 w 6629918"/>
              <a:gd name="connsiteY329" fmla="*/ 2473036 h 5018809"/>
              <a:gd name="connsiteX330" fmla="*/ 4073236 w 6629918"/>
              <a:gd name="connsiteY330" fmla="*/ 2566554 h 5018809"/>
              <a:gd name="connsiteX331" fmla="*/ 4104409 w 6629918"/>
              <a:gd name="connsiteY331" fmla="*/ 2680854 h 5018809"/>
              <a:gd name="connsiteX332" fmla="*/ 4114800 w 6629918"/>
              <a:gd name="connsiteY332" fmla="*/ 2763982 h 5018809"/>
              <a:gd name="connsiteX333" fmla="*/ 4135582 w 6629918"/>
              <a:gd name="connsiteY333" fmla="*/ 2836718 h 5018809"/>
              <a:gd name="connsiteX334" fmla="*/ 4145973 w 6629918"/>
              <a:gd name="connsiteY334" fmla="*/ 2878282 h 5018809"/>
              <a:gd name="connsiteX335" fmla="*/ 4114800 w 6629918"/>
              <a:gd name="connsiteY335" fmla="*/ 3096491 h 5018809"/>
              <a:gd name="connsiteX336" fmla="*/ 4094018 w 6629918"/>
              <a:gd name="connsiteY336" fmla="*/ 3127663 h 5018809"/>
              <a:gd name="connsiteX337" fmla="*/ 4062845 w 6629918"/>
              <a:gd name="connsiteY337" fmla="*/ 3190009 h 5018809"/>
              <a:gd name="connsiteX338" fmla="*/ 4042063 w 6629918"/>
              <a:gd name="connsiteY338" fmla="*/ 3252354 h 5018809"/>
              <a:gd name="connsiteX339" fmla="*/ 3990109 w 6629918"/>
              <a:gd name="connsiteY339" fmla="*/ 3314700 h 5018809"/>
              <a:gd name="connsiteX340" fmla="*/ 3938154 w 6629918"/>
              <a:gd name="connsiteY340" fmla="*/ 3366654 h 5018809"/>
              <a:gd name="connsiteX341" fmla="*/ 3886200 w 6629918"/>
              <a:gd name="connsiteY341" fmla="*/ 3418609 h 5018809"/>
              <a:gd name="connsiteX342" fmla="*/ 3834245 w 6629918"/>
              <a:gd name="connsiteY342" fmla="*/ 3470563 h 5018809"/>
              <a:gd name="connsiteX343" fmla="*/ 3751118 w 6629918"/>
              <a:gd name="connsiteY343" fmla="*/ 3543300 h 5018809"/>
              <a:gd name="connsiteX344" fmla="*/ 3688773 w 6629918"/>
              <a:gd name="connsiteY344" fmla="*/ 3584863 h 5018809"/>
              <a:gd name="connsiteX345" fmla="*/ 3626427 w 6629918"/>
              <a:gd name="connsiteY345" fmla="*/ 3616036 h 5018809"/>
              <a:gd name="connsiteX346" fmla="*/ 3418609 w 6629918"/>
              <a:gd name="connsiteY346" fmla="*/ 3636818 h 5018809"/>
              <a:gd name="connsiteX347" fmla="*/ 3314700 w 6629918"/>
              <a:gd name="connsiteY347" fmla="*/ 3647209 h 5018809"/>
              <a:gd name="connsiteX348" fmla="*/ 3200400 w 6629918"/>
              <a:gd name="connsiteY348" fmla="*/ 3636818 h 5018809"/>
              <a:gd name="connsiteX349" fmla="*/ 3158836 w 6629918"/>
              <a:gd name="connsiteY349" fmla="*/ 3626427 h 5018809"/>
              <a:gd name="connsiteX350" fmla="*/ 3106882 w 6629918"/>
              <a:gd name="connsiteY350" fmla="*/ 3616036 h 5018809"/>
              <a:gd name="connsiteX351" fmla="*/ 3075709 w 6629918"/>
              <a:gd name="connsiteY351" fmla="*/ 3605645 h 5018809"/>
              <a:gd name="connsiteX352" fmla="*/ 3013363 w 6629918"/>
              <a:gd name="connsiteY352" fmla="*/ 3564082 h 5018809"/>
              <a:gd name="connsiteX353" fmla="*/ 2940627 w 6629918"/>
              <a:gd name="connsiteY353" fmla="*/ 3480954 h 5018809"/>
              <a:gd name="connsiteX354" fmla="*/ 2909454 w 6629918"/>
              <a:gd name="connsiteY354" fmla="*/ 3387436 h 5018809"/>
              <a:gd name="connsiteX355" fmla="*/ 2899063 w 6629918"/>
              <a:gd name="connsiteY355" fmla="*/ 3356263 h 5018809"/>
              <a:gd name="connsiteX356" fmla="*/ 2909454 w 6629918"/>
              <a:gd name="connsiteY356" fmla="*/ 3210791 h 5018809"/>
              <a:gd name="connsiteX357" fmla="*/ 2930236 w 6629918"/>
              <a:gd name="connsiteY357" fmla="*/ 3096491 h 5018809"/>
              <a:gd name="connsiteX358" fmla="*/ 2951018 w 6629918"/>
              <a:gd name="connsiteY358" fmla="*/ 3065318 h 5018809"/>
              <a:gd name="connsiteX359" fmla="*/ 2982191 w 6629918"/>
              <a:gd name="connsiteY359" fmla="*/ 3054927 h 5018809"/>
              <a:gd name="connsiteX360" fmla="*/ 3013363 w 6629918"/>
              <a:gd name="connsiteY360" fmla="*/ 2992582 h 5018809"/>
              <a:gd name="connsiteX361" fmla="*/ 3075709 w 6629918"/>
              <a:gd name="connsiteY361" fmla="*/ 2971800 h 5018809"/>
              <a:gd name="connsiteX362" fmla="*/ 3106882 w 6629918"/>
              <a:gd name="connsiteY362" fmla="*/ 2961409 h 5018809"/>
              <a:gd name="connsiteX363" fmla="*/ 3138054 w 6629918"/>
              <a:gd name="connsiteY363" fmla="*/ 2940627 h 5018809"/>
              <a:gd name="connsiteX364" fmla="*/ 3179618 w 6629918"/>
              <a:gd name="connsiteY364" fmla="*/ 2930236 h 5018809"/>
              <a:gd name="connsiteX365" fmla="*/ 3460173 w 6629918"/>
              <a:gd name="connsiteY365" fmla="*/ 2940627 h 5018809"/>
              <a:gd name="connsiteX366" fmla="*/ 3522518 w 6629918"/>
              <a:gd name="connsiteY366" fmla="*/ 2971800 h 5018809"/>
              <a:gd name="connsiteX367" fmla="*/ 3564082 w 6629918"/>
              <a:gd name="connsiteY367" fmla="*/ 3002972 h 501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</a:cxnLst>
            <a:rect l="l" t="t" r="r" b="b"/>
            <a:pathLst>
              <a:path w="6629918" h="5018809">
                <a:moveTo>
                  <a:pt x="748145" y="1028700"/>
                </a:moveTo>
                <a:cubicBezTo>
                  <a:pt x="772950" y="1018778"/>
                  <a:pt x="810521" y="1007888"/>
                  <a:pt x="831273" y="987136"/>
                </a:cubicBezTo>
                <a:cubicBezTo>
                  <a:pt x="840103" y="978305"/>
                  <a:pt x="843223" y="964794"/>
                  <a:pt x="852054" y="955963"/>
                </a:cubicBezTo>
                <a:cubicBezTo>
                  <a:pt x="860885" y="947132"/>
                  <a:pt x="873633" y="943177"/>
                  <a:pt x="883227" y="935182"/>
                </a:cubicBezTo>
                <a:cubicBezTo>
                  <a:pt x="894516" y="925775"/>
                  <a:pt x="904992" y="915298"/>
                  <a:pt x="914400" y="904009"/>
                </a:cubicBezTo>
                <a:cubicBezTo>
                  <a:pt x="922395" y="894415"/>
                  <a:pt x="925430" y="880638"/>
                  <a:pt x="935182" y="872836"/>
                </a:cubicBezTo>
                <a:cubicBezTo>
                  <a:pt x="943735" y="865994"/>
                  <a:pt x="955963" y="865909"/>
                  <a:pt x="966354" y="862445"/>
                </a:cubicBezTo>
                <a:cubicBezTo>
                  <a:pt x="1000991" y="810489"/>
                  <a:pt x="976744" y="838201"/>
                  <a:pt x="1049482" y="789709"/>
                </a:cubicBezTo>
                <a:lnTo>
                  <a:pt x="1080654" y="768927"/>
                </a:lnTo>
                <a:cubicBezTo>
                  <a:pt x="1119053" y="711329"/>
                  <a:pt x="1079466" y="756887"/>
                  <a:pt x="1132609" y="727363"/>
                </a:cubicBezTo>
                <a:cubicBezTo>
                  <a:pt x="1154442" y="715233"/>
                  <a:pt x="1194954" y="685800"/>
                  <a:pt x="1194954" y="685800"/>
                </a:cubicBezTo>
                <a:cubicBezTo>
                  <a:pt x="1201881" y="675409"/>
                  <a:pt x="1206338" y="662851"/>
                  <a:pt x="1215736" y="654627"/>
                </a:cubicBezTo>
                <a:cubicBezTo>
                  <a:pt x="1234533" y="638180"/>
                  <a:pt x="1278082" y="613063"/>
                  <a:pt x="1278082" y="613063"/>
                </a:cubicBezTo>
                <a:cubicBezTo>
                  <a:pt x="1285009" y="602672"/>
                  <a:pt x="1289112" y="589692"/>
                  <a:pt x="1298863" y="581891"/>
                </a:cubicBezTo>
                <a:cubicBezTo>
                  <a:pt x="1307416" y="575049"/>
                  <a:pt x="1320239" y="576398"/>
                  <a:pt x="1330036" y="571500"/>
                </a:cubicBezTo>
                <a:cubicBezTo>
                  <a:pt x="1341206" y="565915"/>
                  <a:pt x="1350818" y="557645"/>
                  <a:pt x="1361209" y="550718"/>
                </a:cubicBezTo>
                <a:cubicBezTo>
                  <a:pt x="1368136" y="540327"/>
                  <a:pt x="1371401" y="526164"/>
                  <a:pt x="1381991" y="519545"/>
                </a:cubicBezTo>
                <a:cubicBezTo>
                  <a:pt x="1400567" y="507935"/>
                  <a:pt x="1444336" y="498763"/>
                  <a:pt x="1444336" y="498763"/>
                </a:cubicBezTo>
                <a:cubicBezTo>
                  <a:pt x="1503896" y="409426"/>
                  <a:pt x="1424589" y="514562"/>
                  <a:pt x="1496291" y="457200"/>
                </a:cubicBezTo>
                <a:cubicBezTo>
                  <a:pt x="1506043" y="449399"/>
                  <a:pt x="1507321" y="433829"/>
                  <a:pt x="1517073" y="426027"/>
                </a:cubicBezTo>
                <a:cubicBezTo>
                  <a:pt x="1525626" y="419185"/>
                  <a:pt x="1538449" y="420534"/>
                  <a:pt x="1548245" y="415636"/>
                </a:cubicBezTo>
                <a:cubicBezTo>
                  <a:pt x="1559415" y="410051"/>
                  <a:pt x="1569824" y="402849"/>
                  <a:pt x="1579418" y="394854"/>
                </a:cubicBezTo>
                <a:cubicBezTo>
                  <a:pt x="1590707" y="385447"/>
                  <a:pt x="1597745" y="370818"/>
                  <a:pt x="1610591" y="363682"/>
                </a:cubicBezTo>
                <a:cubicBezTo>
                  <a:pt x="1629740" y="353044"/>
                  <a:pt x="1652154" y="349827"/>
                  <a:pt x="1672936" y="342900"/>
                </a:cubicBezTo>
                <a:cubicBezTo>
                  <a:pt x="1683327" y="339436"/>
                  <a:pt x="1694996" y="338585"/>
                  <a:pt x="1704109" y="332509"/>
                </a:cubicBezTo>
                <a:cubicBezTo>
                  <a:pt x="1724891" y="318654"/>
                  <a:pt x="1742759" y="298843"/>
                  <a:pt x="1766454" y="290945"/>
                </a:cubicBezTo>
                <a:cubicBezTo>
                  <a:pt x="1787236" y="284018"/>
                  <a:pt x="1810573" y="282314"/>
                  <a:pt x="1828800" y="270163"/>
                </a:cubicBezTo>
                <a:cubicBezTo>
                  <a:pt x="1900259" y="222524"/>
                  <a:pt x="1867450" y="236498"/>
                  <a:pt x="1922318" y="218209"/>
                </a:cubicBezTo>
                <a:cubicBezTo>
                  <a:pt x="1957351" y="165659"/>
                  <a:pt x="1924082" y="201741"/>
                  <a:pt x="1974273" y="176645"/>
                </a:cubicBezTo>
                <a:cubicBezTo>
                  <a:pt x="1985443" y="171060"/>
                  <a:pt x="1994033" y="160935"/>
                  <a:pt x="2005445" y="155863"/>
                </a:cubicBezTo>
                <a:cubicBezTo>
                  <a:pt x="2025463" y="146966"/>
                  <a:pt x="2067791" y="135082"/>
                  <a:pt x="2067791" y="135082"/>
                </a:cubicBezTo>
                <a:cubicBezTo>
                  <a:pt x="2117190" y="102148"/>
                  <a:pt x="2087116" y="118249"/>
                  <a:pt x="2161309" y="93518"/>
                </a:cubicBezTo>
                <a:lnTo>
                  <a:pt x="2192482" y="83127"/>
                </a:lnTo>
                <a:cubicBezTo>
                  <a:pt x="2202873" y="79663"/>
                  <a:pt x="2212850" y="74537"/>
                  <a:pt x="2223654" y="72736"/>
                </a:cubicBezTo>
                <a:cubicBezTo>
                  <a:pt x="2244436" y="69272"/>
                  <a:pt x="2265399" y="66760"/>
                  <a:pt x="2286000" y="62345"/>
                </a:cubicBezTo>
                <a:cubicBezTo>
                  <a:pt x="2313928" y="56360"/>
                  <a:pt x="2342031" y="50595"/>
                  <a:pt x="2369127" y="41563"/>
                </a:cubicBezTo>
                <a:cubicBezTo>
                  <a:pt x="2403845" y="29990"/>
                  <a:pt x="2402716" y="29481"/>
                  <a:pt x="2441863" y="20782"/>
                </a:cubicBezTo>
                <a:cubicBezTo>
                  <a:pt x="2512303" y="5129"/>
                  <a:pt x="2507085" y="9064"/>
                  <a:pt x="2597727" y="0"/>
                </a:cubicBezTo>
                <a:cubicBezTo>
                  <a:pt x="2677473" y="3987"/>
                  <a:pt x="2790745" y="3275"/>
                  <a:pt x="2878282" y="20782"/>
                </a:cubicBezTo>
                <a:cubicBezTo>
                  <a:pt x="2889022" y="22930"/>
                  <a:pt x="2898923" y="28163"/>
                  <a:pt x="2909454" y="31172"/>
                </a:cubicBezTo>
                <a:cubicBezTo>
                  <a:pt x="2923186" y="35095"/>
                  <a:pt x="2937339" y="37459"/>
                  <a:pt x="2951018" y="41563"/>
                </a:cubicBezTo>
                <a:cubicBezTo>
                  <a:pt x="2972000" y="47858"/>
                  <a:pt x="2992581" y="55418"/>
                  <a:pt x="3013363" y="62345"/>
                </a:cubicBezTo>
                <a:cubicBezTo>
                  <a:pt x="3023754" y="65809"/>
                  <a:pt x="3033910" y="70079"/>
                  <a:pt x="3044536" y="72736"/>
                </a:cubicBezTo>
                <a:cubicBezTo>
                  <a:pt x="3058391" y="76200"/>
                  <a:pt x="3072421" y="79023"/>
                  <a:pt x="3086100" y="83127"/>
                </a:cubicBezTo>
                <a:cubicBezTo>
                  <a:pt x="3107082" y="89422"/>
                  <a:pt x="3127663" y="96982"/>
                  <a:pt x="3148445" y="103909"/>
                </a:cubicBezTo>
                <a:lnTo>
                  <a:pt x="3210791" y="124691"/>
                </a:lnTo>
                <a:lnTo>
                  <a:pt x="3241963" y="135082"/>
                </a:lnTo>
                <a:lnTo>
                  <a:pt x="3273136" y="145472"/>
                </a:lnTo>
                <a:cubicBezTo>
                  <a:pt x="3283527" y="152399"/>
                  <a:pt x="3294715" y="158259"/>
                  <a:pt x="3304309" y="166254"/>
                </a:cubicBezTo>
                <a:cubicBezTo>
                  <a:pt x="3315598" y="175662"/>
                  <a:pt x="3323255" y="189276"/>
                  <a:pt x="3335482" y="197427"/>
                </a:cubicBezTo>
                <a:cubicBezTo>
                  <a:pt x="3344595" y="203503"/>
                  <a:pt x="3356263" y="204354"/>
                  <a:pt x="3366654" y="207818"/>
                </a:cubicBezTo>
                <a:cubicBezTo>
                  <a:pt x="3377045" y="218209"/>
                  <a:pt x="3388419" y="227702"/>
                  <a:pt x="3397827" y="238991"/>
                </a:cubicBezTo>
                <a:cubicBezTo>
                  <a:pt x="3405822" y="248585"/>
                  <a:pt x="3409778" y="261333"/>
                  <a:pt x="3418609" y="270163"/>
                </a:cubicBezTo>
                <a:cubicBezTo>
                  <a:pt x="3427440" y="278994"/>
                  <a:pt x="3439391" y="284018"/>
                  <a:pt x="3449782" y="290945"/>
                </a:cubicBezTo>
                <a:cubicBezTo>
                  <a:pt x="3456709" y="301336"/>
                  <a:pt x="3461733" y="313287"/>
                  <a:pt x="3470563" y="322118"/>
                </a:cubicBezTo>
                <a:cubicBezTo>
                  <a:pt x="3539841" y="391398"/>
                  <a:pt x="3467095" y="290940"/>
                  <a:pt x="3522518" y="374072"/>
                </a:cubicBezTo>
                <a:cubicBezTo>
                  <a:pt x="3540807" y="428940"/>
                  <a:pt x="3526833" y="396131"/>
                  <a:pt x="3574473" y="467591"/>
                </a:cubicBezTo>
                <a:cubicBezTo>
                  <a:pt x="3581400" y="477982"/>
                  <a:pt x="3591305" y="486916"/>
                  <a:pt x="3595254" y="498763"/>
                </a:cubicBezTo>
                <a:lnTo>
                  <a:pt x="3616036" y="561109"/>
                </a:lnTo>
                <a:cubicBezTo>
                  <a:pt x="3619500" y="571500"/>
                  <a:pt x="3623770" y="581656"/>
                  <a:pt x="3626427" y="592282"/>
                </a:cubicBezTo>
                <a:cubicBezTo>
                  <a:pt x="3642131" y="655095"/>
                  <a:pt x="3632303" y="620300"/>
                  <a:pt x="3657600" y="696191"/>
                </a:cubicBezTo>
                <a:lnTo>
                  <a:pt x="3667991" y="727363"/>
                </a:lnTo>
                <a:cubicBezTo>
                  <a:pt x="3680746" y="931442"/>
                  <a:pt x="3684928" y="905887"/>
                  <a:pt x="3667991" y="1143000"/>
                </a:cubicBezTo>
                <a:cubicBezTo>
                  <a:pt x="3666444" y="1164654"/>
                  <a:pt x="3653295" y="1194435"/>
                  <a:pt x="3647209" y="1215736"/>
                </a:cubicBezTo>
                <a:cubicBezTo>
                  <a:pt x="3643286" y="1229468"/>
                  <a:pt x="3640922" y="1243621"/>
                  <a:pt x="3636818" y="1257300"/>
                </a:cubicBezTo>
                <a:cubicBezTo>
                  <a:pt x="3630523" y="1278282"/>
                  <a:pt x="3621349" y="1298393"/>
                  <a:pt x="3616036" y="1319645"/>
                </a:cubicBezTo>
                <a:cubicBezTo>
                  <a:pt x="3612572" y="1333500"/>
                  <a:pt x="3611271" y="1348083"/>
                  <a:pt x="3605645" y="1361209"/>
                </a:cubicBezTo>
                <a:cubicBezTo>
                  <a:pt x="3600726" y="1372688"/>
                  <a:pt x="3591790" y="1381991"/>
                  <a:pt x="3584863" y="1392382"/>
                </a:cubicBezTo>
                <a:cubicBezTo>
                  <a:pt x="3558748" y="1470732"/>
                  <a:pt x="3597013" y="1377194"/>
                  <a:pt x="3543300" y="1444336"/>
                </a:cubicBezTo>
                <a:cubicBezTo>
                  <a:pt x="3536458" y="1452889"/>
                  <a:pt x="3539751" y="1466956"/>
                  <a:pt x="3532909" y="1475509"/>
                </a:cubicBezTo>
                <a:cubicBezTo>
                  <a:pt x="3513057" y="1500325"/>
                  <a:pt x="3495662" y="1494133"/>
                  <a:pt x="3470563" y="1506682"/>
                </a:cubicBezTo>
                <a:cubicBezTo>
                  <a:pt x="3459393" y="1512267"/>
                  <a:pt x="3450561" y="1521878"/>
                  <a:pt x="3439391" y="1527463"/>
                </a:cubicBezTo>
                <a:cubicBezTo>
                  <a:pt x="3429594" y="1532361"/>
                  <a:pt x="3418015" y="1532956"/>
                  <a:pt x="3408218" y="1537854"/>
                </a:cubicBezTo>
                <a:cubicBezTo>
                  <a:pt x="3397048" y="1543439"/>
                  <a:pt x="3388457" y="1553564"/>
                  <a:pt x="3377045" y="1558636"/>
                </a:cubicBezTo>
                <a:cubicBezTo>
                  <a:pt x="3357027" y="1567533"/>
                  <a:pt x="3314700" y="1579418"/>
                  <a:pt x="3314700" y="1579418"/>
                </a:cubicBezTo>
                <a:cubicBezTo>
                  <a:pt x="3286991" y="1575954"/>
                  <a:pt x="3259047" y="1574022"/>
                  <a:pt x="3231573" y="1569027"/>
                </a:cubicBezTo>
                <a:cubicBezTo>
                  <a:pt x="3220797" y="1567068"/>
                  <a:pt x="3209975" y="1563955"/>
                  <a:pt x="3200400" y="1558636"/>
                </a:cubicBezTo>
                <a:cubicBezTo>
                  <a:pt x="3144471" y="1527564"/>
                  <a:pt x="3144747" y="1523765"/>
                  <a:pt x="3106882" y="1485900"/>
                </a:cubicBezTo>
                <a:cubicBezTo>
                  <a:pt x="3099955" y="1465118"/>
                  <a:pt x="3098251" y="1441781"/>
                  <a:pt x="3086100" y="1423554"/>
                </a:cubicBezTo>
                <a:cubicBezTo>
                  <a:pt x="3072245" y="1402772"/>
                  <a:pt x="3052434" y="1384904"/>
                  <a:pt x="3044536" y="1361209"/>
                </a:cubicBezTo>
                <a:lnTo>
                  <a:pt x="3023754" y="1298863"/>
                </a:lnTo>
                <a:cubicBezTo>
                  <a:pt x="3027218" y="1219199"/>
                  <a:pt x="3028254" y="1139393"/>
                  <a:pt x="3034145" y="1059872"/>
                </a:cubicBezTo>
                <a:cubicBezTo>
                  <a:pt x="3035200" y="1045630"/>
                  <a:pt x="3040432" y="1031987"/>
                  <a:pt x="3044536" y="1018309"/>
                </a:cubicBezTo>
                <a:cubicBezTo>
                  <a:pt x="3050831" y="997327"/>
                  <a:pt x="3058391" y="976745"/>
                  <a:pt x="3065318" y="955963"/>
                </a:cubicBezTo>
                <a:lnTo>
                  <a:pt x="3086100" y="893618"/>
                </a:lnTo>
                <a:cubicBezTo>
                  <a:pt x="3089564" y="883227"/>
                  <a:pt x="3094343" y="873185"/>
                  <a:pt x="3096491" y="862445"/>
                </a:cubicBezTo>
                <a:cubicBezTo>
                  <a:pt x="3100549" y="842155"/>
                  <a:pt x="3114481" y="761327"/>
                  <a:pt x="3127663" y="748145"/>
                </a:cubicBezTo>
                <a:lnTo>
                  <a:pt x="3158836" y="716972"/>
                </a:lnTo>
                <a:cubicBezTo>
                  <a:pt x="3187517" y="630929"/>
                  <a:pt x="3167466" y="672857"/>
                  <a:pt x="3221182" y="592282"/>
                </a:cubicBezTo>
                <a:lnTo>
                  <a:pt x="3262745" y="529936"/>
                </a:lnTo>
                <a:lnTo>
                  <a:pt x="3293918" y="509154"/>
                </a:lnTo>
                <a:cubicBezTo>
                  <a:pt x="3352801" y="420832"/>
                  <a:pt x="3255816" y="557647"/>
                  <a:pt x="3377045" y="436418"/>
                </a:cubicBezTo>
                <a:cubicBezTo>
                  <a:pt x="3417049" y="396414"/>
                  <a:pt x="3395991" y="413396"/>
                  <a:pt x="3439391" y="384463"/>
                </a:cubicBezTo>
                <a:cubicBezTo>
                  <a:pt x="3477491" y="327314"/>
                  <a:pt x="3439391" y="375805"/>
                  <a:pt x="3491345" y="332509"/>
                </a:cubicBezTo>
                <a:cubicBezTo>
                  <a:pt x="3502634" y="323101"/>
                  <a:pt x="3510918" y="310358"/>
                  <a:pt x="3522518" y="301336"/>
                </a:cubicBezTo>
                <a:cubicBezTo>
                  <a:pt x="3542233" y="286002"/>
                  <a:pt x="3564081" y="273626"/>
                  <a:pt x="3584863" y="259772"/>
                </a:cubicBezTo>
                <a:cubicBezTo>
                  <a:pt x="3612977" y="241029"/>
                  <a:pt x="3624647" y="231390"/>
                  <a:pt x="3657600" y="218209"/>
                </a:cubicBezTo>
                <a:lnTo>
                  <a:pt x="3751118" y="187036"/>
                </a:lnTo>
                <a:lnTo>
                  <a:pt x="3782291" y="176645"/>
                </a:lnTo>
                <a:cubicBezTo>
                  <a:pt x="3792682" y="169718"/>
                  <a:pt x="3802051" y="160935"/>
                  <a:pt x="3813463" y="155863"/>
                </a:cubicBezTo>
                <a:cubicBezTo>
                  <a:pt x="3833481" y="146966"/>
                  <a:pt x="3855027" y="142009"/>
                  <a:pt x="3875809" y="135082"/>
                </a:cubicBezTo>
                <a:cubicBezTo>
                  <a:pt x="3886200" y="131618"/>
                  <a:pt x="3896178" y="126492"/>
                  <a:pt x="3906982" y="124691"/>
                </a:cubicBezTo>
                <a:cubicBezTo>
                  <a:pt x="3927764" y="121227"/>
                  <a:pt x="3948726" y="118714"/>
                  <a:pt x="3969327" y="114300"/>
                </a:cubicBezTo>
                <a:cubicBezTo>
                  <a:pt x="4117503" y="82548"/>
                  <a:pt x="4004488" y="105738"/>
                  <a:pt x="4083627" y="83127"/>
                </a:cubicBezTo>
                <a:cubicBezTo>
                  <a:pt x="4097359" y="79204"/>
                  <a:pt x="4111459" y="76659"/>
                  <a:pt x="4125191" y="72736"/>
                </a:cubicBezTo>
                <a:cubicBezTo>
                  <a:pt x="4169014" y="60215"/>
                  <a:pt x="4159671" y="55427"/>
                  <a:pt x="4218709" y="51954"/>
                </a:cubicBezTo>
                <a:cubicBezTo>
                  <a:pt x="4315585" y="46255"/>
                  <a:pt x="4412661" y="44692"/>
                  <a:pt x="4509654" y="41563"/>
                </a:cubicBezTo>
                <a:lnTo>
                  <a:pt x="4862945" y="31172"/>
                </a:lnTo>
                <a:cubicBezTo>
                  <a:pt x="5004903" y="35751"/>
                  <a:pt x="5125368" y="27875"/>
                  <a:pt x="5257800" y="51954"/>
                </a:cubicBezTo>
                <a:cubicBezTo>
                  <a:pt x="5292346" y="58235"/>
                  <a:pt x="5329179" y="72284"/>
                  <a:pt x="5361709" y="83127"/>
                </a:cubicBezTo>
                <a:lnTo>
                  <a:pt x="5424054" y="103909"/>
                </a:lnTo>
                <a:lnTo>
                  <a:pt x="5486400" y="124691"/>
                </a:lnTo>
                <a:cubicBezTo>
                  <a:pt x="5496791" y="128155"/>
                  <a:pt x="5508459" y="129006"/>
                  <a:pt x="5517573" y="135082"/>
                </a:cubicBezTo>
                <a:cubicBezTo>
                  <a:pt x="5527964" y="142009"/>
                  <a:pt x="5537333" y="150791"/>
                  <a:pt x="5548745" y="155863"/>
                </a:cubicBezTo>
                <a:cubicBezTo>
                  <a:pt x="5568763" y="164760"/>
                  <a:pt x="5590309" y="169718"/>
                  <a:pt x="5611091" y="176645"/>
                </a:cubicBezTo>
                <a:cubicBezTo>
                  <a:pt x="5621482" y="180109"/>
                  <a:pt x="5631637" y="184380"/>
                  <a:pt x="5642263" y="187036"/>
                </a:cubicBezTo>
                <a:cubicBezTo>
                  <a:pt x="5656118" y="190500"/>
                  <a:pt x="5670148" y="193323"/>
                  <a:pt x="5683827" y="197427"/>
                </a:cubicBezTo>
                <a:cubicBezTo>
                  <a:pt x="5704809" y="203722"/>
                  <a:pt x="5725391" y="211282"/>
                  <a:pt x="5746173" y="218209"/>
                </a:cubicBezTo>
                <a:lnTo>
                  <a:pt x="5839691" y="249382"/>
                </a:lnTo>
                <a:cubicBezTo>
                  <a:pt x="5839695" y="249383"/>
                  <a:pt x="5902033" y="270161"/>
                  <a:pt x="5902036" y="270163"/>
                </a:cubicBezTo>
                <a:cubicBezTo>
                  <a:pt x="5922818" y="284018"/>
                  <a:pt x="5946721" y="294066"/>
                  <a:pt x="5964382" y="311727"/>
                </a:cubicBezTo>
                <a:cubicBezTo>
                  <a:pt x="5991921" y="339266"/>
                  <a:pt x="6020816" y="376312"/>
                  <a:pt x="6057900" y="394854"/>
                </a:cubicBezTo>
                <a:cubicBezTo>
                  <a:pt x="6067697" y="399752"/>
                  <a:pt x="6078682" y="401781"/>
                  <a:pt x="6089073" y="405245"/>
                </a:cubicBezTo>
                <a:cubicBezTo>
                  <a:pt x="6109855" y="419100"/>
                  <a:pt x="6137563" y="426027"/>
                  <a:pt x="6151418" y="446809"/>
                </a:cubicBezTo>
                <a:cubicBezTo>
                  <a:pt x="6180380" y="490251"/>
                  <a:pt x="6187531" y="509808"/>
                  <a:pt x="6224154" y="540327"/>
                </a:cubicBezTo>
                <a:cubicBezTo>
                  <a:pt x="6233748" y="548322"/>
                  <a:pt x="6244936" y="554182"/>
                  <a:pt x="6255327" y="561109"/>
                </a:cubicBezTo>
                <a:cubicBezTo>
                  <a:pt x="6258791" y="571500"/>
                  <a:pt x="6258876" y="583729"/>
                  <a:pt x="6265718" y="592282"/>
                </a:cubicBezTo>
                <a:cubicBezTo>
                  <a:pt x="6273519" y="602034"/>
                  <a:pt x="6287297" y="605068"/>
                  <a:pt x="6296891" y="613063"/>
                </a:cubicBezTo>
                <a:cubicBezTo>
                  <a:pt x="6308180" y="622470"/>
                  <a:pt x="6317672" y="633845"/>
                  <a:pt x="6328063" y="644236"/>
                </a:cubicBezTo>
                <a:cubicBezTo>
                  <a:pt x="6354180" y="722587"/>
                  <a:pt x="6318951" y="626013"/>
                  <a:pt x="6359236" y="706582"/>
                </a:cubicBezTo>
                <a:cubicBezTo>
                  <a:pt x="6364134" y="716378"/>
                  <a:pt x="6364729" y="727958"/>
                  <a:pt x="6369627" y="737754"/>
                </a:cubicBezTo>
                <a:cubicBezTo>
                  <a:pt x="6375212" y="748924"/>
                  <a:pt x="6384824" y="757757"/>
                  <a:pt x="6390409" y="768927"/>
                </a:cubicBezTo>
                <a:cubicBezTo>
                  <a:pt x="6395307" y="778724"/>
                  <a:pt x="6397918" y="789533"/>
                  <a:pt x="6400800" y="800100"/>
                </a:cubicBezTo>
                <a:cubicBezTo>
                  <a:pt x="6408315" y="827655"/>
                  <a:pt x="6412550" y="856131"/>
                  <a:pt x="6421582" y="883227"/>
                </a:cubicBezTo>
                <a:lnTo>
                  <a:pt x="6473536" y="1039091"/>
                </a:lnTo>
                <a:lnTo>
                  <a:pt x="6525491" y="1194954"/>
                </a:lnTo>
                <a:lnTo>
                  <a:pt x="6535882" y="1226127"/>
                </a:lnTo>
                <a:lnTo>
                  <a:pt x="6546273" y="1257300"/>
                </a:lnTo>
                <a:cubicBezTo>
                  <a:pt x="6549736" y="1281545"/>
                  <a:pt x="6551156" y="1306172"/>
                  <a:pt x="6556663" y="1330036"/>
                </a:cubicBezTo>
                <a:cubicBezTo>
                  <a:pt x="6587840" y="1465142"/>
                  <a:pt x="6567052" y="1340416"/>
                  <a:pt x="6587836" y="1423554"/>
                </a:cubicBezTo>
                <a:cubicBezTo>
                  <a:pt x="6591300" y="1437409"/>
                  <a:pt x="6594123" y="1451439"/>
                  <a:pt x="6598227" y="1465118"/>
                </a:cubicBezTo>
                <a:cubicBezTo>
                  <a:pt x="6604522" y="1486100"/>
                  <a:pt x="6619009" y="1527463"/>
                  <a:pt x="6619009" y="1527463"/>
                </a:cubicBezTo>
                <a:cubicBezTo>
                  <a:pt x="6625127" y="1839494"/>
                  <a:pt x="6640153" y="2000737"/>
                  <a:pt x="6619009" y="2275609"/>
                </a:cubicBezTo>
                <a:cubicBezTo>
                  <a:pt x="6617166" y="2299572"/>
                  <a:pt x="6603725" y="2344387"/>
                  <a:pt x="6598227" y="2369127"/>
                </a:cubicBezTo>
                <a:cubicBezTo>
                  <a:pt x="6594396" y="2386368"/>
                  <a:pt x="6590995" y="2403706"/>
                  <a:pt x="6587836" y="2421082"/>
                </a:cubicBezTo>
                <a:cubicBezTo>
                  <a:pt x="6584067" y="2441810"/>
                  <a:pt x="6582555" y="2462988"/>
                  <a:pt x="6577445" y="2483427"/>
                </a:cubicBezTo>
                <a:cubicBezTo>
                  <a:pt x="6572132" y="2504679"/>
                  <a:pt x="6556663" y="2545772"/>
                  <a:pt x="6556663" y="2545772"/>
                </a:cubicBezTo>
                <a:cubicBezTo>
                  <a:pt x="6543175" y="2640196"/>
                  <a:pt x="6554018" y="2595273"/>
                  <a:pt x="6525491" y="2680854"/>
                </a:cubicBezTo>
                <a:cubicBezTo>
                  <a:pt x="6522027" y="2691245"/>
                  <a:pt x="6521176" y="2702913"/>
                  <a:pt x="6515100" y="2712027"/>
                </a:cubicBezTo>
                <a:cubicBezTo>
                  <a:pt x="6494783" y="2742502"/>
                  <a:pt x="6492531" y="2739957"/>
                  <a:pt x="6483927" y="2774372"/>
                </a:cubicBezTo>
                <a:cubicBezTo>
                  <a:pt x="6454552" y="2891872"/>
                  <a:pt x="6497339" y="2754917"/>
                  <a:pt x="6452754" y="2888672"/>
                </a:cubicBezTo>
                <a:cubicBezTo>
                  <a:pt x="6449290" y="2899063"/>
                  <a:pt x="6448438" y="2910731"/>
                  <a:pt x="6442363" y="2919845"/>
                </a:cubicBezTo>
                <a:cubicBezTo>
                  <a:pt x="6423682" y="2947868"/>
                  <a:pt x="6418361" y="2949926"/>
                  <a:pt x="6411191" y="2982191"/>
                </a:cubicBezTo>
                <a:cubicBezTo>
                  <a:pt x="6383207" y="3108117"/>
                  <a:pt x="6422010" y="2980906"/>
                  <a:pt x="6380018" y="3106882"/>
                </a:cubicBezTo>
                <a:lnTo>
                  <a:pt x="6369627" y="3138054"/>
                </a:lnTo>
                <a:cubicBezTo>
                  <a:pt x="6366163" y="3148445"/>
                  <a:pt x="6365312" y="3160113"/>
                  <a:pt x="6359236" y="3169227"/>
                </a:cubicBezTo>
                <a:cubicBezTo>
                  <a:pt x="6352309" y="3179618"/>
                  <a:pt x="6343526" y="3188988"/>
                  <a:pt x="6338454" y="3200400"/>
                </a:cubicBezTo>
                <a:cubicBezTo>
                  <a:pt x="6329557" y="3220418"/>
                  <a:pt x="6329824" y="3244518"/>
                  <a:pt x="6317673" y="3262745"/>
                </a:cubicBezTo>
                <a:lnTo>
                  <a:pt x="6276109" y="3325091"/>
                </a:lnTo>
                <a:lnTo>
                  <a:pt x="6255327" y="3356263"/>
                </a:lnTo>
                <a:cubicBezTo>
                  <a:pt x="6237038" y="3411130"/>
                  <a:pt x="6251011" y="3378325"/>
                  <a:pt x="6203373" y="3449782"/>
                </a:cubicBezTo>
                <a:lnTo>
                  <a:pt x="6182591" y="3480954"/>
                </a:lnTo>
                <a:cubicBezTo>
                  <a:pt x="6179127" y="3491345"/>
                  <a:pt x="6178276" y="3503013"/>
                  <a:pt x="6172200" y="3512127"/>
                </a:cubicBezTo>
                <a:cubicBezTo>
                  <a:pt x="6164049" y="3524354"/>
                  <a:pt x="6150435" y="3532011"/>
                  <a:pt x="6141027" y="3543300"/>
                </a:cubicBezTo>
                <a:cubicBezTo>
                  <a:pt x="6133032" y="3552894"/>
                  <a:pt x="6127172" y="3564081"/>
                  <a:pt x="6120245" y="3574472"/>
                </a:cubicBezTo>
                <a:cubicBezTo>
                  <a:pt x="6111794" y="3599824"/>
                  <a:pt x="6109215" y="3616676"/>
                  <a:pt x="6089073" y="3636818"/>
                </a:cubicBezTo>
                <a:cubicBezTo>
                  <a:pt x="6080242" y="3645649"/>
                  <a:pt x="6068291" y="3650673"/>
                  <a:pt x="6057900" y="3657600"/>
                </a:cubicBezTo>
                <a:cubicBezTo>
                  <a:pt x="6050973" y="3667991"/>
                  <a:pt x="6042703" y="3677602"/>
                  <a:pt x="6037118" y="3688772"/>
                </a:cubicBezTo>
                <a:cubicBezTo>
                  <a:pt x="6032220" y="3698569"/>
                  <a:pt x="6033569" y="3711392"/>
                  <a:pt x="6026727" y="3719945"/>
                </a:cubicBezTo>
                <a:cubicBezTo>
                  <a:pt x="6018926" y="3729697"/>
                  <a:pt x="6005945" y="3733800"/>
                  <a:pt x="5995554" y="3740727"/>
                </a:cubicBezTo>
                <a:cubicBezTo>
                  <a:pt x="5947064" y="3813463"/>
                  <a:pt x="5974773" y="3789218"/>
                  <a:pt x="5922818" y="3823854"/>
                </a:cubicBezTo>
                <a:cubicBezTo>
                  <a:pt x="5915891" y="3834245"/>
                  <a:pt x="5907621" y="3843857"/>
                  <a:pt x="5902036" y="3855027"/>
                </a:cubicBezTo>
                <a:cubicBezTo>
                  <a:pt x="5897138" y="3864824"/>
                  <a:pt x="5897721" y="3877086"/>
                  <a:pt x="5891645" y="3886200"/>
                </a:cubicBezTo>
                <a:cubicBezTo>
                  <a:pt x="5883494" y="3898427"/>
                  <a:pt x="5869495" y="3905773"/>
                  <a:pt x="5860473" y="3917372"/>
                </a:cubicBezTo>
                <a:cubicBezTo>
                  <a:pt x="5845139" y="3937088"/>
                  <a:pt x="5839691" y="3965863"/>
                  <a:pt x="5818909" y="3979718"/>
                </a:cubicBezTo>
                <a:lnTo>
                  <a:pt x="5756563" y="4021282"/>
                </a:lnTo>
                <a:cubicBezTo>
                  <a:pt x="5753100" y="4031673"/>
                  <a:pt x="5752248" y="4043341"/>
                  <a:pt x="5746173" y="4052454"/>
                </a:cubicBezTo>
                <a:cubicBezTo>
                  <a:pt x="5730172" y="4076456"/>
                  <a:pt x="5706829" y="4089074"/>
                  <a:pt x="5683827" y="4104409"/>
                </a:cubicBezTo>
                <a:cubicBezTo>
                  <a:pt x="5680363" y="4114800"/>
                  <a:pt x="5679512" y="4126469"/>
                  <a:pt x="5673436" y="4135582"/>
                </a:cubicBezTo>
                <a:cubicBezTo>
                  <a:pt x="5657436" y="4159581"/>
                  <a:pt x="5634091" y="4172202"/>
                  <a:pt x="5611091" y="4187536"/>
                </a:cubicBezTo>
                <a:cubicBezTo>
                  <a:pt x="5572992" y="4244685"/>
                  <a:pt x="5611090" y="4196197"/>
                  <a:pt x="5559136" y="4239491"/>
                </a:cubicBezTo>
                <a:cubicBezTo>
                  <a:pt x="5547847" y="4248898"/>
                  <a:pt x="5539562" y="4261641"/>
                  <a:pt x="5527963" y="4270663"/>
                </a:cubicBezTo>
                <a:cubicBezTo>
                  <a:pt x="5508248" y="4285997"/>
                  <a:pt x="5465618" y="4312227"/>
                  <a:pt x="5465618" y="4312227"/>
                </a:cubicBezTo>
                <a:cubicBezTo>
                  <a:pt x="5427518" y="4369377"/>
                  <a:pt x="5465618" y="4320886"/>
                  <a:pt x="5413663" y="4364182"/>
                </a:cubicBezTo>
                <a:cubicBezTo>
                  <a:pt x="5333656" y="4430854"/>
                  <a:pt x="5428716" y="4364538"/>
                  <a:pt x="5351318" y="4416136"/>
                </a:cubicBezTo>
                <a:cubicBezTo>
                  <a:pt x="5330884" y="4446787"/>
                  <a:pt x="5329366" y="4453480"/>
                  <a:pt x="5299363" y="4478482"/>
                </a:cubicBezTo>
                <a:cubicBezTo>
                  <a:pt x="5289769" y="4486477"/>
                  <a:pt x="5278582" y="4492336"/>
                  <a:pt x="5268191" y="4499263"/>
                </a:cubicBezTo>
                <a:cubicBezTo>
                  <a:pt x="5230091" y="4556414"/>
                  <a:pt x="5268191" y="4507922"/>
                  <a:pt x="5216236" y="4551218"/>
                </a:cubicBezTo>
                <a:cubicBezTo>
                  <a:pt x="5204947" y="4560626"/>
                  <a:pt x="5197909" y="4575254"/>
                  <a:pt x="5185063" y="4582391"/>
                </a:cubicBezTo>
                <a:cubicBezTo>
                  <a:pt x="5165914" y="4593029"/>
                  <a:pt x="5143500" y="4596245"/>
                  <a:pt x="5122718" y="4603172"/>
                </a:cubicBezTo>
                <a:lnTo>
                  <a:pt x="4998027" y="4644736"/>
                </a:lnTo>
                <a:cubicBezTo>
                  <a:pt x="4998026" y="4644736"/>
                  <a:pt x="4935683" y="4665517"/>
                  <a:pt x="4935682" y="4665518"/>
                </a:cubicBezTo>
                <a:cubicBezTo>
                  <a:pt x="4925291" y="4672445"/>
                  <a:pt x="4915679" y="4680715"/>
                  <a:pt x="4904509" y="4686300"/>
                </a:cubicBezTo>
                <a:cubicBezTo>
                  <a:pt x="4894712" y="4691198"/>
                  <a:pt x="4883133" y="4691793"/>
                  <a:pt x="4873336" y="4696691"/>
                </a:cubicBezTo>
                <a:cubicBezTo>
                  <a:pt x="4862166" y="4702276"/>
                  <a:pt x="4853575" y="4712400"/>
                  <a:pt x="4842163" y="4717472"/>
                </a:cubicBezTo>
                <a:cubicBezTo>
                  <a:pt x="4822145" y="4726369"/>
                  <a:pt x="4800600" y="4731327"/>
                  <a:pt x="4779818" y="4738254"/>
                </a:cubicBezTo>
                <a:lnTo>
                  <a:pt x="4717473" y="4759036"/>
                </a:lnTo>
                <a:cubicBezTo>
                  <a:pt x="4707082" y="4762500"/>
                  <a:pt x="4695414" y="4763351"/>
                  <a:pt x="4686300" y="4769427"/>
                </a:cubicBezTo>
                <a:cubicBezTo>
                  <a:pt x="4656126" y="4789543"/>
                  <a:pt x="4633250" y="4808743"/>
                  <a:pt x="4592782" y="4810991"/>
                </a:cubicBezTo>
                <a:lnTo>
                  <a:pt x="4405745" y="4821382"/>
                </a:lnTo>
                <a:lnTo>
                  <a:pt x="4343400" y="4842163"/>
                </a:lnTo>
                <a:cubicBezTo>
                  <a:pt x="4333009" y="4845627"/>
                  <a:pt x="4321341" y="4846478"/>
                  <a:pt x="4312227" y="4852554"/>
                </a:cubicBezTo>
                <a:cubicBezTo>
                  <a:pt x="4301836" y="4859481"/>
                  <a:pt x="4292224" y="4867751"/>
                  <a:pt x="4281054" y="4873336"/>
                </a:cubicBezTo>
                <a:cubicBezTo>
                  <a:pt x="4263592" y="4882067"/>
                  <a:pt x="4224966" y="4889123"/>
                  <a:pt x="4208318" y="4894118"/>
                </a:cubicBezTo>
                <a:cubicBezTo>
                  <a:pt x="4187336" y="4900413"/>
                  <a:pt x="4166755" y="4907973"/>
                  <a:pt x="4145973" y="4914900"/>
                </a:cubicBezTo>
                <a:lnTo>
                  <a:pt x="4052454" y="4946072"/>
                </a:lnTo>
                <a:cubicBezTo>
                  <a:pt x="4042063" y="4949535"/>
                  <a:pt x="4032150" y="4955104"/>
                  <a:pt x="4021282" y="4956463"/>
                </a:cubicBezTo>
                <a:cubicBezTo>
                  <a:pt x="3824747" y="4981030"/>
                  <a:pt x="4069325" y="4951406"/>
                  <a:pt x="3823854" y="4977245"/>
                </a:cubicBezTo>
                <a:cubicBezTo>
                  <a:pt x="3796083" y="4980168"/>
                  <a:pt x="3768371" y="4983687"/>
                  <a:pt x="3740727" y="4987636"/>
                </a:cubicBezTo>
                <a:cubicBezTo>
                  <a:pt x="3719870" y="4990616"/>
                  <a:pt x="3699306" y="4995565"/>
                  <a:pt x="3678382" y="4998027"/>
                </a:cubicBezTo>
                <a:cubicBezTo>
                  <a:pt x="3640387" y="5002497"/>
                  <a:pt x="3602149" y="5004611"/>
                  <a:pt x="3564082" y="5008418"/>
                </a:cubicBezTo>
                <a:cubicBezTo>
                  <a:pt x="3532873" y="5011539"/>
                  <a:pt x="3501736" y="5015345"/>
                  <a:pt x="3470563" y="5018809"/>
                </a:cubicBezTo>
                <a:lnTo>
                  <a:pt x="3127663" y="5008418"/>
                </a:lnTo>
                <a:cubicBezTo>
                  <a:pt x="3057228" y="5004896"/>
                  <a:pt x="3069102" y="4998784"/>
                  <a:pt x="3013363" y="4987636"/>
                </a:cubicBezTo>
                <a:cubicBezTo>
                  <a:pt x="2992704" y="4983504"/>
                  <a:pt x="2971677" y="4981377"/>
                  <a:pt x="2951018" y="4977245"/>
                </a:cubicBezTo>
                <a:cubicBezTo>
                  <a:pt x="2937014" y="4974444"/>
                  <a:pt x="2923569" y="4969026"/>
                  <a:pt x="2909454" y="4966854"/>
                </a:cubicBezTo>
                <a:cubicBezTo>
                  <a:pt x="2878454" y="4962085"/>
                  <a:pt x="2847109" y="4959927"/>
                  <a:pt x="2815936" y="4956463"/>
                </a:cubicBezTo>
                <a:cubicBezTo>
                  <a:pt x="2759166" y="4942270"/>
                  <a:pt x="2741230" y="4937086"/>
                  <a:pt x="2670463" y="4925291"/>
                </a:cubicBezTo>
                <a:cubicBezTo>
                  <a:pt x="2649681" y="4921827"/>
                  <a:pt x="2628777" y="4919032"/>
                  <a:pt x="2608118" y="4914900"/>
                </a:cubicBezTo>
                <a:cubicBezTo>
                  <a:pt x="2533498" y="4899976"/>
                  <a:pt x="2592388" y="4901901"/>
                  <a:pt x="2483427" y="4894118"/>
                </a:cubicBezTo>
                <a:cubicBezTo>
                  <a:pt x="2414244" y="4889176"/>
                  <a:pt x="2344815" y="4888341"/>
                  <a:pt x="2275609" y="4883727"/>
                </a:cubicBezTo>
                <a:cubicBezTo>
                  <a:pt x="2228095" y="4880559"/>
                  <a:pt x="2138708" y="4869630"/>
                  <a:pt x="2088573" y="4862945"/>
                </a:cubicBezTo>
                <a:cubicBezTo>
                  <a:pt x="2064296" y="4859708"/>
                  <a:pt x="2039933" y="4856935"/>
                  <a:pt x="2015836" y="4852554"/>
                </a:cubicBezTo>
                <a:cubicBezTo>
                  <a:pt x="2001786" y="4849999"/>
                  <a:pt x="1987951" y="4846266"/>
                  <a:pt x="1974273" y="4842163"/>
                </a:cubicBezTo>
                <a:cubicBezTo>
                  <a:pt x="1953291" y="4835868"/>
                  <a:pt x="1933535" y="4824983"/>
                  <a:pt x="1911927" y="4821382"/>
                </a:cubicBezTo>
                <a:cubicBezTo>
                  <a:pt x="1891145" y="4817918"/>
                  <a:pt x="1870021" y="4816101"/>
                  <a:pt x="1849582" y="4810991"/>
                </a:cubicBezTo>
                <a:cubicBezTo>
                  <a:pt x="1828330" y="4805678"/>
                  <a:pt x="1808018" y="4797136"/>
                  <a:pt x="1787236" y="4790209"/>
                </a:cubicBezTo>
                <a:lnTo>
                  <a:pt x="1756063" y="4779818"/>
                </a:lnTo>
                <a:lnTo>
                  <a:pt x="1693718" y="4759036"/>
                </a:lnTo>
                <a:cubicBezTo>
                  <a:pt x="1683327" y="4755572"/>
                  <a:pt x="1673171" y="4751302"/>
                  <a:pt x="1662545" y="4748645"/>
                </a:cubicBezTo>
                <a:cubicBezTo>
                  <a:pt x="1648691" y="4745181"/>
                  <a:pt x="1634660" y="4742358"/>
                  <a:pt x="1620982" y="4738254"/>
                </a:cubicBezTo>
                <a:cubicBezTo>
                  <a:pt x="1600000" y="4731959"/>
                  <a:pt x="1579888" y="4722785"/>
                  <a:pt x="1558636" y="4717472"/>
                </a:cubicBezTo>
                <a:cubicBezTo>
                  <a:pt x="1544782" y="4714009"/>
                  <a:pt x="1530751" y="4711185"/>
                  <a:pt x="1517073" y="4707082"/>
                </a:cubicBezTo>
                <a:cubicBezTo>
                  <a:pt x="1496091" y="4700787"/>
                  <a:pt x="1475509" y="4693227"/>
                  <a:pt x="1454727" y="4686300"/>
                </a:cubicBezTo>
                <a:lnTo>
                  <a:pt x="1423554" y="4675909"/>
                </a:lnTo>
                <a:lnTo>
                  <a:pt x="1392382" y="4665518"/>
                </a:lnTo>
                <a:cubicBezTo>
                  <a:pt x="1381991" y="4662054"/>
                  <a:pt x="1370323" y="4661203"/>
                  <a:pt x="1361209" y="4655127"/>
                </a:cubicBezTo>
                <a:cubicBezTo>
                  <a:pt x="1320922" y="4628269"/>
                  <a:pt x="1341884" y="4638294"/>
                  <a:pt x="1298863" y="4623954"/>
                </a:cubicBezTo>
                <a:cubicBezTo>
                  <a:pt x="1288472" y="4617027"/>
                  <a:pt x="1279169" y="4608091"/>
                  <a:pt x="1267691" y="4603172"/>
                </a:cubicBezTo>
                <a:cubicBezTo>
                  <a:pt x="1254565" y="4597547"/>
                  <a:pt x="1239859" y="4596705"/>
                  <a:pt x="1226127" y="4592782"/>
                </a:cubicBezTo>
                <a:cubicBezTo>
                  <a:pt x="1215595" y="4589773"/>
                  <a:pt x="1205345" y="4585855"/>
                  <a:pt x="1194954" y="4582391"/>
                </a:cubicBezTo>
                <a:cubicBezTo>
                  <a:pt x="1105625" y="4522837"/>
                  <a:pt x="1218644" y="4594236"/>
                  <a:pt x="1132609" y="4551218"/>
                </a:cubicBezTo>
                <a:cubicBezTo>
                  <a:pt x="1121439" y="4545633"/>
                  <a:pt x="1113129" y="4534821"/>
                  <a:pt x="1101436" y="4530436"/>
                </a:cubicBezTo>
                <a:cubicBezTo>
                  <a:pt x="1084900" y="4524235"/>
                  <a:pt x="1066722" y="4523876"/>
                  <a:pt x="1049482" y="4520045"/>
                </a:cubicBezTo>
                <a:cubicBezTo>
                  <a:pt x="1035541" y="4516947"/>
                  <a:pt x="1021597" y="4513758"/>
                  <a:pt x="1007918" y="4509654"/>
                </a:cubicBezTo>
                <a:cubicBezTo>
                  <a:pt x="986936" y="4503359"/>
                  <a:pt x="966355" y="4495799"/>
                  <a:pt x="945573" y="4488872"/>
                </a:cubicBezTo>
                <a:lnTo>
                  <a:pt x="883227" y="4468091"/>
                </a:lnTo>
                <a:lnTo>
                  <a:pt x="820882" y="4447309"/>
                </a:lnTo>
                <a:cubicBezTo>
                  <a:pt x="810491" y="4443845"/>
                  <a:pt x="798823" y="4442994"/>
                  <a:pt x="789709" y="4436918"/>
                </a:cubicBezTo>
                <a:lnTo>
                  <a:pt x="665018" y="4353791"/>
                </a:lnTo>
                <a:cubicBezTo>
                  <a:pt x="654627" y="4346864"/>
                  <a:pt x="645693" y="4336958"/>
                  <a:pt x="633845" y="4333009"/>
                </a:cubicBezTo>
                <a:cubicBezTo>
                  <a:pt x="590825" y="4318669"/>
                  <a:pt x="611786" y="4328693"/>
                  <a:pt x="571500" y="4301836"/>
                </a:cubicBezTo>
                <a:cubicBezTo>
                  <a:pt x="564573" y="4291445"/>
                  <a:pt x="559549" y="4279494"/>
                  <a:pt x="550718" y="4270663"/>
                </a:cubicBezTo>
                <a:cubicBezTo>
                  <a:pt x="541887" y="4261833"/>
                  <a:pt x="527769" y="4259280"/>
                  <a:pt x="519545" y="4249882"/>
                </a:cubicBezTo>
                <a:cubicBezTo>
                  <a:pt x="503098" y="4231085"/>
                  <a:pt x="495643" y="4205197"/>
                  <a:pt x="477982" y="4187536"/>
                </a:cubicBezTo>
                <a:lnTo>
                  <a:pt x="446809" y="4156363"/>
                </a:lnTo>
                <a:cubicBezTo>
                  <a:pt x="433742" y="4117163"/>
                  <a:pt x="430584" y="4098576"/>
                  <a:pt x="394854" y="4062845"/>
                </a:cubicBezTo>
                <a:cubicBezTo>
                  <a:pt x="384463" y="4052454"/>
                  <a:pt x="372704" y="4043271"/>
                  <a:pt x="363682" y="4031672"/>
                </a:cubicBezTo>
                <a:cubicBezTo>
                  <a:pt x="298407" y="3947747"/>
                  <a:pt x="351291" y="3988776"/>
                  <a:pt x="290945" y="3948545"/>
                </a:cubicBezTo>
                <a:cubicBezTo>
                  <a:pt x="272684" y="3893762"/>
                  <a:pt x="292623" y="3938090"/>
                  <a:pt x="249382" y="3886200"/>
                </a:cubicBezTo>
                <a:cubicBezTo>
                  <a:pt x="203251" y="3830843"/>
                  <a:pt x="249453" y="3880093"/>
                  <a:pt x="218209" y="3823854"/>
                </a:cubicBezTo>
                <a:cubicBezTo>
                  <a:pt x="206079" y="3802021"/>
                  <a:pt x="190500" y="3782291"/>
                  <a:pt x="176645" y="3761509"/>
                </a:cubicBezTo>
                <a:lnTo>
                  <a:pt x="155863" y="3730336"/>
                </a:lnTo>
                <a:cubicBezTo>
                  <a:pt x="148936" y="3709554"/>
                  <a:pt x="140395" y="3689243"/>
                  <a:pt x="135082" y="3667991"/>
                </a:cubicBezTo>
                <a:cubicBezTo>
                  <a:pt x="131618" y="3654136"/>
                  <a:pt x="128795" y="3640106"/>
                  <a:pt x="124691" y="3626427"/>
                </a:cubicBezTo>
                <a:cubicBezTo>
                  <a:pt x="118396" y="3605445"/>
                  <a:pt x="110836" y="3584864"/>
                  <a:pt x="103909" y="3564082"/>
                </a:cubicBezTo>
                <a:cubicBezTo>
                  <a:pt x="100445" y="3553691"/>
                  <a:pt x="99594" y="3542023"/>
                  <a:pt x="93518" y="3532909"/>
                </a:cubicBezTo>
                <a:cubicBezTo>
                  <a:pt x="60585" y="3483509"/>
                  <a:pt x="76685" y="3513583"/>
                  <a:pt x="51954" y="3439391"/>
                </a:cubicBezTo>
                <a:lnTo>
                  <a:pt x="20782" y="3345872"/>
                </a:lnTo>
                <a:lnTo>
                  <a:pt x="10391" y="3314700"/>
                </a:lnTo>
                <a:lnTo>
                  <a:pt x="0" y="3283527"/>
                </a:lnTo>
                <a:cubicBezTo>
                  <a:pt x="2521" y="3217989"/>
                  <a:pt x="-5608" y="3058175"/>
                  <a:pt x="20782" y="2961409"/>
                </a:cubicBezTo>
                <a:cubicBezTo>
                  <a:pt x="20791" y="2961374"/>
                  <a:pt x="46753" y="2883495"/>
                  <a:pt x="51954" y="2867891"/>
                </a:cubicBezTo>
                <a:lnTo>
                  <a:pt x="62345" y="2836718"/>
                </a:lnTo>
                <a:cubicBezTo>
                  <a:pt x="65809" y="2809009"/>
                  <a:pt x="66885" y="2780896"/>
                  <a:pt x="72736" y="2753591"/>
                </a:cubicBezTo>
                <a:cubicBezTo>
                  <a:pt x="77326" y="2732171"/>
                  <a:pt x="86591" y="2712027"/>
                  <a:pt x="93518" y="2691245"/>
                </a:cubicBezTo>
                <a:cubicBezTo>
                  <a:pt x="96982" y="2680854"/>
                  <a:pt x="97833" y="2669185"/>
                  <a:pt x="103909" y="2660072"/>
                </a:cubicBezTo>
                <a:lnTo>
                  <a:pt x="124691" y="2628900"/>
                </a:lnTo>
                <a:lnTo>
                  <a:pt x="145473" y="2566554"/>
                </a:lnTo>
                <a:cubicBezTo>
                  <a:pt x="148936" y="2556163"/>
                  <a:pt x="149788" y="2544495"/>
                  <a:pt x="155863" y="2535382"/>
                </a:cubicBezTo>
                <a:cubicBezTo>
                  <a:pt x="169718" y="2514600"/>
                  <a:pt x="189529" y="2496731"/>
                  <a:pt x="197427" y="2473036"/>
                </a:cubicBezTo>
                <a:cubicBezTo>
                  <a:pt x="206576" y="2445588"/>
                  <a:pt x="222584" y="2388451"/>
                  <a:pt x="249382" y="2379518"/>
                </a:cubicBezTo>
                <a:lnTo>
                  <a:pt x="280554" y="2369127"/>
                </a:lnTo>
                <a:cubicBezTo>
                  <a:pt x="284018" y="2358736"/>
                  <a:pt x="284869" y="2347067"/>
                  <a:pt x="290945" y="2337954"/>
                </a:cubicBezTo>
                <a:cubicBezTo>
                  <a:pt x="306945" y="2313954"/>
                  <a:pt x="330290" y="2301334"/>
                  <a:pt x="353291" y="2286000"/>
                </a:cubicBezTo>
                <a:cubicBezTo>
                  <a:pt x="356755" y="2275609"/>
                  <a:pt x="355937" y="2262572"/>
                  <a:pt x="363682" y="2254827"/>
                </a:cubicBezTo>
                <a:cubicBezTo>
                  <a:pt x="381343" y="2237166"/>
                  <a:pt x="426027" y="2213263"/>
                  <a:pt x="426027" y="2213263"/>
                </a:cubicBezTo>
                <a:cubicBezTo>
                  <a:pt x="432954" y="2202872"/>
                  <a:pt x="437411" y="2190314"/>
                  <a:pt x="446809" y="2182091"/>
                </a:cubicBezTo>
                <a:cubicBezTo>
                  <a:pt x="465606" y="2165644"/>
                  <a:pt x="485459" y="2148425"/>
                  <a:pt x="509154" y="2140527"/>
                </a:cubicBezTo>
                <a:cubicBezTo>
                  <a:pt x="529936" y="2133600"/>
                  <a:pt x="553273" y="2131896"/>
                  <a:pt x="571500" y="2119745"/>
                </a:cubicBezTo>
                <a:cubicBezTo>
                  <a:pt x="581891" y="2112818"/>
                  <a:pt x="591830" y="2105159"/>
                  <a:pt x="602673" y="2098963"/>
                </a:cubicBezTo>
                <a:cubicBezTo>
                  <a:pt x="616122" y="2091278"/>
                  <a:pt x="629854" y="2083935"/>
                  <a:pt x="644236" y="2078182"/>
                </a:cubicBezTo>
                <a:cubicBezTo>
                  <a:pt x="664575" y="2070046"/>
                  <a:pt x="706582" y="2057400"/>
                  <a:pt x="706582" y="2057400"/>
                </a:cubicBezTo>
                <a:cubicBezTo>
                  <a:pt x="727364" y="2043545"/>
                  <a:pt x="745232" y="2023734"/>
                  <a:pt x="768927" y="2015836"/>
                </a:cubicBezTo>
                <a:lnTo>
                  <a:pt x="831273" y="1995054"/>
                </a:lnTo>
                <a:cubicBezTo>
                  <a:pt x="852055" y="1981200"/>
                  <a:pt x="869923" y="1961389"/>
                  <a:pt x="893618" y="1953491"/>
                </a:cubicBezTo>
                <a:lnTo>
                  <a:pt x="1018309" y="1911927"/>
                </a:lnTo>
                <a:lnTo>
                  <a:pt x="1111827" y="1880754"/>
                </a:lnTo>
                <a:lnTo>
                  <a:pt x="1143000" y="1870363"/>
                </a:lnTo>
                <a:cubicBezTo>
                  <a:pt x="1153391" y="1866899"/>
                  <a:pt x="1163330" y="1861521"/>
                  <a:pt x="1174173" y="1859972"/>
                </a:cubicBezTo>
                <a:cubicBezTo>
                  <a:pt x="1347289" y="1835242"/>
                  <a:pt x="1271040" y="1845267"/>
                  <a:pt x="1402773" y="1828800"/>
                </a:cubicBezTo>
                <a:cubicBezTo>
                  <a:pt x="1576971" y="1785250"/>
                  <a:pt x="1399907" y="1826487"/>
                  <a:pt x="1558636" y="1797627"/>
                </a:cubicBezTo>
                <a:cubicBezTo>
                  <a:pt x="1683103" y="1774996"/>
                  <a:pt x="1531218" y="1799102"/>
                  <a:pt x="1631373" y="1776845"/>
                </a:cubicBezTo>
                <a:cubicBezTo>
                  <a:pt x="1651940" y="1772275"/>
                  <a:pt x="1673059" y="1770586"/>
                  <a:pt x="1693718" y="1766454"/>
                </a:cubicBezTo>
                <a:cubicBezTo>
                  <a:pt x="1707722" y="1763653"/>
                  <a:pt x="1721427" y="1759527"/>
                  <a:pt x="1735282" y="1756063"/>
                </a:cubicBezTo>
                <a:cubicBezTo>
                  <a:pt x="1804555" y="1759527"/>
                  <a:pt x="1873945" y="1761134"/>
                  <a:pt x="1943100" y="1766454"/>
                </a:cubicBezTo>
                <a:cubicBezTo>
                  <a:pt x="2160521" y="1783179"/>
                  <a:pt x="1910453" y="1767826"/>
                  <a:pt x="2036618" y="1787236"/>
                </a:cubicBezTo>
                <a:cubicBezTo>
                  <a:pt x="2075452" y="1793211"/>
                  <a:pt x="2233535" y="1805001"/>
                  <a:pt x="2265218" y="1808018"/>
                </a:cubicBezTo>
                <a:cubicBezTo>
                  <a:pt x="2296441" y="1810992"/>
                  <a:pt x="2327387" y="1817414"/>
                  <a:pt x="2358736" y="1818409"/>
                </a:cubicBezTo>
                <a:cubicBezTo>
                  <a:pt x="2545710" y="1824345"/>
                  <a:pt x="2732809" y="1825336"/>
                  <a:pt x="2919845" y="1828800"/>
                </a:cubicBezTo>
                <a:cubicBezTo>
                  <a:pt x="2947554" y="1832264"/>
                  <a:pt x="2975428" y="1834600"/>
                  <a:pt x="3002973" y="1839191"/>
                </a:cubicBezTo>
                <a:cubicBezTo>
                  <a:pt x="3080585" y="1852126"/>
                  <a:pt x="3011489" y="1845152"/>
                  <a:pt x="3075709" y="1859972"/>
                </a:cubicBezTo>
                <a:cubicBezTo>
                  <a:pt x="3110127" y="1867914"/>
                  <a:pt x="3145350" y="1872187"/>
                  <a:pt x="3179618" y="1880754"/>
                </a:cubicBezTo>
                <a:cubicBezTo>
                  <a:pt x="3193473" y="1884218"/>
                  <a:pt x="3207095" y="1888797"/>
                  <a:pt x="3221182" y="1891145"/>
                </a:cubicBezTo>
                <a:cubicBezTo>
                  <a:pt x="3248727" y="1895736"/>
                  <a:pt x="3276600" y="1898072"/>
                  <a:pt x="3304309" y="1901536"/>
                </a:cubicBezTo>
                <a:lnTo>
                  <a:pt x="3397827" y="1932709"/>
                </a:lnTo>
                <a:cubicBezTo>
                  <a:pt x="3408218" y="1936173"/>
                  <a:pt x="3419886" y="1937024"/>
                  <a:pt x="3429000" y="1943100"/>
                </a:cubicBezTo>
                <a:cubicBezTo>
                  <a:pt x="3439391" y="1950027"/>
                  <a:pt x="3448761" y="1958810"/>
                  <a:pt x="3460173" y="1963882"/>
                </a:cubicBezTo>
                <a:cubicBezTo>
                  <a:pt x="3480191" y="1972779"/>
                  <a:pt x="3504291" y="1972512"/>
                  <a:pt x="3522518" y="1984663"/>
                </a:cubicBezTo>
                <a:lnTo>
                  <a:pt x="3616036" y="2047009"/>
                </a:lnTo>
                <a:lnTo>
                  <a:pt x="3647209" y="2067791"/>
                </a:lnTo>
                <a:cubicBezTo>
                  <a:pt x="3706770" y="2157129"/>
                  <a:pt x="3627461" y="2051992"/>
                  <a:pt x="3699163" y="2109354"/>
                </a:cubicBezTo>
                <a:cubicBezTo>
                  <a:pt x="3708915" y="2117156"/>
                  <a:pt x="3711950" y="2130933"/>
                  <a:pt x="3719945" y="2140527"/>
                </a:cubicBezTo>
                <a:cubicBezTo>
                  <a:pt x="3770709" y="2201444"/>
                  <a:pt x="3729746" y="2145775"/>
                  <a:pt x="3782291" y="2192482"/>
                </a:cubicBezTo>
                <a:cubicBezTo>
                  <a:pt x="3889055" y="2287383"/>
                  <a:pt x="3805060" y="2228443"/>
                  <a:pt x="3875809" y="2275609"/>
                </a:cubicBezTo>
                <a:cubicBezTo>
                  <a:pt x="3898481" y="2343625"/>
                  <a:pt x="3866992" y="2276867"/>
                  <a:pt x="3917373" y="2317172"/>
                </a:cubicBezTo>
                <a:cubicBezTo>
                  <a:pt x="3927125" y="2324973"/>
                  <a:pt x="3930159" y="2338751"/>
                  <a:pt x="3938154" y="2348345"/>
                </a:cubicBezTo>
                <a:cubicBezTo>
                  <a:pt x="3947561" y="2359634"/>
                  <a:pt x="3960305" y="2367918"/>
                  <a:pt x="3969327" y="2379518"/>
                </a:cubicBezTo>
                <a:cubicBezTo>
                  <a:pt x="3984661" y="2399233"/>
                  <a:pt x="3997036" y="2421081"/>
                  <a:pt x="4010891" y="2441863"/>
                </a:cubicBezTo>
                <a:lnTo>
                  <a:pt x="4031673" y="2473036"/>
                </a:lnTo>
                <a:cubicBezTo>
                  <a:pt x="4056403" y="2547229"/>
                  <a:pt x="4040302" y="2517155"/>
                  <a:pt x="4073236" y="2566554"/>
                </a:cubicBezTo>
                <a:cubicBezTo>
                  <a:pt x="4096674" y="2660308"/>
                  <a:pt x="4084986" y="2622586"/>
                  <a:pt x="4104409" y="2680854"/>
                </a:cubicBezTo>
                <a:cubicBezTo>
                  <a:pt x="4107873" y="2708563"/>
                  <a:pt x="4110209" y="2736437"/>
                  <a:pt x="4114800" y="2763982"/>
                </a:cubicBezTo>
                <a:cubicBezTo>
                  <a:pt x="4121296" y="2802960"/>
                  <a:pt x="4125700" y="2802130"/>
                  <a:pt x="4135582" y="2836718"/>
                </a:cubicBezTo>
                <a:cubicBezTo>
                  <a:pt x="4139505" y="2850450"/>
                  <a:pt x="4142509" y="2864427"/>
                  <a:pt x="4145973" y="2878282"/>
                </a:cubicBezTo>
                <a:cubicBezTo>
                  <a:pt x="4143963" y="2908438"/>
                  <a:pt x="4147909" y="3046829"/>
                  <a:pt x="4114800" y="3096491"/>
                </a:cubicBezTo>
                <a:lnTo>
                  <a:pt x="4094018" y="3127663"/>
                </a:lnTo>
                <a:cubicBezTo>
                  <a:pt x="4056124" y="3241346"/>
                  <a:pt x="4116559" y="3069155"/>
                  <a:pt x="4062845" y="3190009"/>
                </a:cubicBezTo>
                <a:cubicBezTo>
                  <a:pt x="4053948" y="3210027"/>
                  <a:pt x="4054214" y="3234127"/>
                  <a:pt x="4042063" y="3252354"/>
                </a:cubicBezTo>
                <a:cubicBezTo>
                  <a:pt x="3990476" y="3329738"/>
                  <a:pt x="4056771" y="3234707"/>
                  <a:pt x="3990109" y="3314700"/>
                </a:cubicBezTo>
                <a:cubicBezTo>
                  <a:pt x="3946814" y="3366653"/>
                  <a:pt x="3995304" y="3328554"/>
                  <a:pt x="3938154" y="3366654"/>
                </a:cubicBezTo>
                <a:cubicBezTo>
                  <a:pt x="3882741" y="3449777"/>
                  <a:pt x="3955469" y="3349340"/>
                  <a:pt x="3886200" y="3418609"/>
                </a:cubicBezTo>
                <a:cubicBezTo>
                  <a:pt x="3816931" y="3487878"/>
                  <a:pt x="3917368" y="3415150"/>
                  <a:pt x="3834245" y="3470563"/>
                </a:cubicBezTo>
                <a:cubicBezTo>
                  <a:pt x="3799609" y="3522518"/>
                  <a:pt x="3823854" y="3494809"/>
                  <a:pt x="3751118" y="3543300"/>
                </a:cubicBezTo>
                <a:lnTo>
                  <a:pt x="3688773" y="3584863"/>
                </a:lnTo>
                <a:cubicBezTo>
                  <a:pt x="3667046" y="3599348"/>
                  <a:pt x="3653170" y="3612548"/>
                  <a:pt x="3626427" y="3616036"/>
                </a:cubicBezTo>
                <a:cubicBezTo>
                  <a:pt x="3557394" y="3625040"/>
                  <a:pt x="3487882" y="3629891"/>
                  <a:pt x="3418609" y="3636818"/>
                </a:cubicBezTo>
                <a:lnTo>
                  <a:pt x="3314700" y="3647209"/>
                </a:lnTo>
                <a:cubicBezTo>
                  <a:pt x="3276600" y="3643745"/>
                  <a:pt x="3238322" y="3641874"/>
                  <a:pt x="3200400" y="3636818"/>
                </a:cubicBezTo>
                <a:cubicBezTo>
                  <a:pt x="3186244" y="3634931"/>
                  <a:pt x="3172777" y="3629525"/>
                  <a:pt x="3158836" y="3626427"/>
                </a:cubicBezTo>
                <a:cubicBezTo>
                  <a:pt x="3141596" y="3622596"/>
                  <a:pt x="3124016" y="3620319"/>
                  <a:pt x="3106882" y="3616036"/>
                </a:cubicBezTo>
                <a:cubicBezTo>
                  <a:pt x="3096256" y="3613379"/>
                  <a:pt x="3085284" y="3610964"/>
                  <a:pt x="3075709" y="3605645"/>
                </a:cubicBezTo>
                <a:cubicBezTo>
                  <a:pt x="3053875" y="3593515"/>
                  <a:pt x="3013363" y="3564082"/>
                  <a:pt x="3013363" y="3564082"/>
                </a:cubicBezTo>
                <a:cubicBezTo>
                  <a:pt x="2964873" y="3491345"/>
                  <a:pt x="2992582" y="3515591"/>
                  <a:pt x="2940627" y="3480954"/>
                </a:cubicBezTo>
                <a:lnTo>
                  <a:pt x="2909454" y="3387436"/>
                </a:lnTo>
                <a:lnTo>
                  <a:pt x="2899063" y="3356263"/>
                </a:lnTo>
                <a:cubicBezTo>
                  <a:pt x="2902527" y="3307772"/>
                  <a:pt x="2905053" y="3259206"/>
                  <a:pt x="2909454" y="3210791"/>
                </a:cubicBezTo>
                <a:cubicBezTo>
                  <a:pt x="2911842" y="3184522"/>
                  <a:pt x="2914686" y="3127591"/>
                  <a:pt x="2930236" y="3096491"/>
                </a:cubicBezTo>
                <a:cubicBezTo>
                  <a:pt x="2935821" y="3085321"/>
                  <a:pt x="2941266" y="3073119"/>
                  <a:pt x="2951018" y="3065318"/>
                </a:cubicBezTo>
                <a:cubicBezTo>
                  <a:pt x="2959571" y="3058476"/>
                  <a:pt x="2971800" y="3058391"/>
                  <a:pt x="2982191" y="3054927"/>
                </a:cubicBezTo>
                <a:cubicBezTo>
                  <a:pt x="2987852" y="3037943"/>
                  <a:pt x="2996401" y="3003183"/>
                  <a:pt x="3013363" y="2992582"/>
                </a:cubicBezTo>
                <a:cubicBezTo>
                  <a:pt x="3031939" y="2980972"/>
                  <a:pt x="3054927" y="2978727"/>
                  <a:pt x="3075709" y="2971800"/>
                </a:cubicBezTo>
                <a:lnTo>
                  <a:pt x="3106882" y="2961409"/>
                </a:lnTo>
                <a:cubicBezTo>
                  <a:pt x="3117273" y="2954482"/>
                  <a:pt x="3126576" y="2945546"/>
                  <a:pt x="3138054" y="2940627"/>
                </a:cubicBezTo>
                <a:cubicBezTo>
                  <a:pt x="3151180" y="2935001"/>
                  <a:pt x="3165337" y="2930236"/>
                  <a:pt x="3179618" y="2930236"/>
                </a:cubicBezTo>
                <a:cubicBezTo>
                  <a:pt x="3273200" y="2930236"/>
                  <a:pt x="3366655" y="2937163"/>
                  <a:pt x="3460173" y="2940627"/>
                </a:cubicBezTo>
                <a:cubicBezTo>
                  <a:pt x="3538527" y="2966746"/>
                  <a:pt x="3441943" y="2931512"/>
                  <a:pt x="3522518" y="2971800"/>
                </a:cubicBezTo>
                <a:cubicBezTo>
                  <a:pt x="3565319" y="2993200"/>
                  <a:pt x="3545766" y="2966342"/>
                  <a:pt x="3564082" y="3002972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3800" y="1612799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LISP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0022" y="1096549"/>
            <a:ext cx="1572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ISWIM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9989" y="2260871"/>
            <a:ext cx="9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APL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06072" y="3095977"/>
            <a:ext cx="68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FP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6200" y="2086355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ML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9297" y="1384581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1958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98096" y="1426972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1966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57936" y="2363076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1962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0" y="3229355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1977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8128" y="2260568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1973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600955"/>
            <a:ext cx="16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Haskell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0728" y="4732777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1988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200" y="3991355"/>
            <a:ext cx="124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Scala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5400" y="3915155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2003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400" y="4296155"/>
            <a:ext cx="1557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Ocaml</a:t>
            </a:r>
            <a:r>
              <a:rPr lang="sv-SE" sz="4000" dirty="0" smtClean="0">
                <a:solidFill>
                  <a:schemeClr val="bg1"/>
                </a:solidFill>
              </a:rPr>
              <a:t>		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8472" y="4794987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1996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90800" y="3153155"/>
            <a:ext cx="67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F#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2728" y="3284977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2005</a:t>
            </a:r>
            <a:endParaRPr lang="sv-SE" sz="2400" b="1" dirty="0">
              <a:solidFill>
                <a:srgbClr val="8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62400" y="3229355"/>
            <a:ext cx="1667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Clojure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0000" y="3686555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2007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96702" y="2320685"/>
            <a:ext cx="927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1930</a:t>
            </a:r>
            <a:r>
              <a:rPr lang="sv-SE" sz="2400" b="1" dirty="0" smtClean="0">
                <a:solidFill>
                  <a:schemeClr val="bg1"/>
                </a:solidFill>
              </a:rPr>
              <a:t>-ish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29400" y="3991355"/>
            <a:ext cx="1487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>
                <a:solidFill>
                  <a:srgbClr val="F92672"/>
                </a:solidFill>
              </a:rPr>
              <a:t>Erlang</a:t>
            </a:r>
            <a:endParaRPr lang="sv-SE" dirty="0">
              <a:solidFill>
                <a:srgbClr val="F9267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81328" y="4123177"/>
            <a:ext cx="83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800000"/>
                </a:solidFill>
              </a:rPr>
              <a:t>1986</a:t>
            </a:r>
            <a:endParaRPr lang="sv-SE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6" y="1490013"/>
            <a:ext cx="1656752" cy="2446896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913384" y="1654302"/>
            <a:ext cx="914400" cy="612648"/>
          </a:xfrm>
          <a:prstGeom prst="wedgeEllipseCallout">
            <a:avLst>
              <a:gd name="adj1" fmla="val -49651"/>
              <a:gd name="adj2" fmla="val 14507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133600" y="1428750"/>
            <a:ext cx="5052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5400" dirty="0">
                <a:solidFill>
                  <a:srgbClr val="F92672"/>
                </a:solidFill>
              </a:rPr>
              <a:t>λ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30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Recursion	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92" y="1456531"/>
            <a:ext cx="3745492" cy="3686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038350"/>
            <a:ext cx="3619500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Explosion 2 6"/>
          <p:cNvSpPr/>
          <p:nvPr/>
        </p:nvSpPr>
        <p:spPr>
          <a:xfrm rot="20881501">
            <a:off x="-76200" y="1276350"/>
            <a:ext cx="9144000" cy="3395265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 smtClean="0"/>
              <a:t>StackOverFlow</a:t>
            </a:r>
            <a:r>
              <a:rPr lang="en-US" sz="4500" dirty="0" smtClean="0"/>
              <a:t> Exception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1627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Tail Recursion	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81150"/>
            <a:ext cx="4165600" cy="1346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1428750"/>
            <a:ext cx="2578100" cy="316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352550"/>
            <a:ext cx="2498361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	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51532"/>
            <a:ext cx="5257136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1200150"/>
            <a:ext cx="9144000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9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Why Functional Programming?	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76350"/>
            <a:ext cx="5195917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Why Functional Programming?	</a:t>
            </a:r>
            <a:endParaRPr lang="en-US" i="1" dirty="0"/>
          </a:p>
        </p:txBody>
      </p:sp>
      <p:sp>
        <p:nvSpPr>
          <p:cNvPr id="5" name="Rectangle 5"/>
          <p:cNvSpPr>
            <a:spLocks noGrp="1"/>
          </p:cNvSpPr>
          <p:nvPr>
            <p:ph sz="quarter" idx="13"/>
          </p:nvPr>
        </p:nvSpPr>
        <p:spPr>
          <a:xfrm>
            <a:off x="304800" y="1352550"/>
            <a:ext cx="8686800" cy="3790950"/>
          </a:xfrm>
        </p:spPr>
        <p:txBody>
          <a:bodyPr>
            <a:noAutofit/>
          </a:bodyPr>
          <a:lstStyle>
            <a:extLst/>
          </a:lstStyle>
          <a:p>
            <a:r>
              <a:rPr lang="en-US" sz="2100" b="1" dirty="0"/>
              <a:t>Changes the way you think about programming and problem </a:t>
            </a:r>
            <a:r>
              <a:rPr lang="en-US" sz="2100" b="1" dirty="0" smtClean="0"/>
              <a:t>solving</a:t>
            </a:r>
            <a:endParaRPr lang="en-US" sz="2100" b="1" dirty="0"/>
          </a:p>
          <a:p>
            <a:r>
              <a:rPr lang="en-US" sz="2100" b="1" dirty="0"/>
              <a:t>Functional Programming promotes </a:t>
            </a:r>
            <a:r>
              <a:rPr lang="en-US" sz="2100" b="1" dirty="0">
                <a:solidFill>
                  <a:srgbClr val="DA1F28"/>
                </a:solidFill>
              </a:rPr>
              <a:t>Composition </a:t>
            </a:r>
            <a:r>
              <a:rPr lang="en-US" sz="2100" b="1" dirty="0"/>
              <a:t>and </a:t>
            </a:r>
            <a:r>
              <a:rPr lang="en-US" sz="2100" b="1" dirty="0">
                <a:solidFill>
                  <a:srgbClr val="DA1F28"/>
                </a:solidFill>
              </a:rPr>
              <a:t>Modularity</a:t>
            </a:r>
          </a:p>
          <a:p>
            <a:r>
              <a:rPr lang="en-US" sz="2100" b="1" dirty="0" smtClean="0"/>
              <a:t>Simple </a:t>
            </a:r>
            <a:r>
              <a:rPr lang="en-US" sz="2100" b="1" dirty="0"/>
              <a:t>Code for Complex Problems</a:t>
            </a:r>
            <a:r>
              <a:rPr lang="en-US" sz="2100" dirty="0"/>
              <a:t> </a:t>
            </a:r>
            <a:endParaRPr lang="en-US" sz="2100" dirty="0" smtClean="0"/>
          </a:p>
          <a:p>
            <a:r>
              <a:rPr lang="en-US" sz="2100" b="1" dirty="0"/>
              <a:t>Declarative programming </a:t>
            </a:r>
            <a:r>
              <a:rPr lang="en-US" sz="2100" b="1" dirty="0" smtClean="0"/>
              <a:t>style</a:t>
            </a:r>
            <a:endParaRPr lang="en-US" sz="2100" dirty="0" smtClean="0"/>
          </a:p>
          <a:p>
            <a:r>
              <a:rPr lang="en-US" sz="2100" b="1" dirty="0" smtClean="0"/>
              <a:t>Concurrency, FP is easy </a:t>
            </a:r>
            <a:r>
              <a:rPr lang="en-US" sz="2100" b="1" dirty="0"/>
              <a:t>to </a:t>
            </a:r>
            <a:r>
              <a:rPr lang="en-US" sz="2100" b="1" dirty="0" smtClean="0"/>
              <a:t>parallelize </a:t>
            </a:r>
          </a:p>
          <a:p>
            <a:pPr lvl="1"/>
            <a:r>
              <a:rPr lang="en-US" sz="1800" b="1" i="1" dirty="0" smtClean="0">
                <a:solidFill>
                  <a:schemeClr val="accent2"/>
                </a:solidFill>
              </a:rPr>
              <a:t>Locking vs</a:t>
            </a:r>
            <a:r>
              <a:rPr lang="en-US" sz="1800" b="1" i="1" dirty="0">
                <a:solidFill>
                  <a:schemeClr val="accent2"/>
                </a:solidFill>
              </a:rPr>
              <a:t>. immutable </a:t>
            </a:r>
            <a:r>
              <a:rPr lang="en-US" sz="1800" b="1" i="1" dirty="0" smtClean="0">
                <a:solidFill>
                  <a:schemeClr val="accent2"/>
                </a:solidFill>
              </a:rPr>
              <a:t>memory</a:t>
            </a:r>
          </a:p>
          <a:p>
            <a:r>
              <a:rPr lang="en-US" sz="2100" b="1" dirty="0"/>
              <a:t>Conciseness, less </a:t>
            </a:r>
            <a:r>
              <a:rPr lang="en-US" sz="2100" b="1" dirty="0" smtClean="0"/>
              <a:t>code </a:t>
            </a:r>
            <a:r>
              <a:rPr lang="en-US" sz="1600" b="1" i="1" u="sng" dirty="0" smtClean="0"/>
              <a:t>(no null checking)</a:t>
            </a:r>
          </a:p>
          <a:p>
            <a:r>
              <a:rPr lang="en-US" sz="2100" b="1" dirty="0" smtClean="0"/>
              <a:t>Correctness </a:t>
            </a:r>
            <a:r>
              <a:rPr lang="en-US" sz="2100" b="1" dirty="0">
                <a:solidFill>
                  <a:srgbClr val="000000"/>
                </a:solidFill>
              </a:rPr>
              <a:t>&amp; Reduced bugs </a:t>
            </a:r>
            <a:r>
              <a:rPr lang="en-US" sz="1600" b="1" i="1" u="sng" dirty="0" smtClean="0"/>
              <a:t>(immutability)</a:t>
            </a:r>
            <a:endParaRPr lang="en-US" sz="2100" b="1" dirty="0" smtClean="0"/>
          </a:p>
          <a:p>
            <a:r>
              <a:rPr lang="en-US" sz="2100" b="1" dirty="0" smtClean="0"/>
              <a:t>Rapid </a:t>
            </a:r>
            <a:r>
              <a:rPr lang="en-US" sz="2100" b="1" dirty="0"/>
              <a:t>Prototyping</a:t>
            </a:r>
            <a:r>
              <a:rPr lang="en-US" sz="2100" dirty="0"/>
              <a:t> </a:t>
            </a:r>
          </a:p>
          <a:p>
            <a:endParaRPr lang="en-US" sz="2000" b="1" dirty="0" smtClean="0"/>
          </a:p>
          <a:p>
            <a:pPr marL="685800" lvl="2" indent="0">
              <a:buNone/>
            </a:pPr>
            <a:endParaRPr lang="en-US" sz="2200" b="1" dirty="0" smtClean="0"/>
          </a:p>
          <a:p>
            <a:pPr marL="685800" lvl="2" indent="0">
              <a:buNone/>
            </a:pPr>
            <a:endParaRPr lang="en-US" sz="1600" b="1" dirty="0"/>
          </a:p>
          <a:p>
            <a:endParaRPr lang="en-US" sz="1700" dirty="0">
              <a:solidFill>
                <a:srgbClr val="FF0000"/>
              </a:solidFill>
            </a:endParaRPr>
          </a:p>
          <a:p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2495550"/>
            <a:ext cx="3509894" cy="25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marL="514350" indent="-514350"/>
            <a:r>
              <a:rPr lang="en-US" dirty="0" smtClean="0"/>
              <a:t>Concurrency</a:t>
            </a:r>
            <a:endParaRPr lang="en-US" altLang="x-none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152400" y="1352550"/>
            <a:ext cx="4648200" cy="3428999"/>
          </a:xfrm>
        </p:spPr>
        <p:txBody>
          <a:bodyPr>
            <a:normAutofit fontScale="92500"/>
          </a:bodyPr>
          <a:lstStyle>
            <a:extLst/>
          </a:lstStyle>
          <a:p>
            <a:pPr marL="0" lvl="1" indent="0">
              <a:buNone/>
            </a:pPr>
            <a:r>
              <a:rPr lang="en-US" altLang="x-none" dirty="0" smtClean="0"/>
              <a:t>Modern </a:t>
            </a:r>
            <a:r>
              <a:rPr lang="en-US" altLang="x-none" dirty="0"/>
              <a:t>computers come with multiple processors, each equipped with multiple </a:t>
            </a:r>
            <a:r>
              <a:rPr lang="en-US" altLang="x-none" dirty="0" smtClean="0"/>
              <a:t>cores, but the single processor is slower than used to be!	</a:t>
            </a:r>
            <a:r>
              <a:rPr lang="en-US" altLang="x-none" sz="1800" i="1" dirty="0" smtClean="0"/>
              <a:t>Moore’s law </a:t>
            </a:r>
            <a:r>
              <a:rPr lang="en-US" altLang="x-none" sz="1200" i="1" dirty="0" smtClean="0"/>
              <a:t>(http</a:t>
            </a:r>
            <a:r>
              <a:rPr lang="en-US" altLang="x-none" sz="1200" i="1" dirty="0"/>
              <a:t>://</a:t>
            </a:r>
            <a:r>
              <a:rPr lang="en-US" altLang="x-none" sz="1200" i="1" dirty="0" err="1"/>
              <a:t>en.wikipedia.org</a:t>
            </a:r>
            <a:r>
              <a:rPr lang="en-US" altLang="x-none" sz="1200" i="1" dirty="0"/>
              <a:t>/wiki/</a:t>
            </a:r>
            <a:r>
              <a:rPr lang="en-US" altLang="x-none" sz="1200" i="1" dirty="0" err="1" smtClean="0"/>
              <a:t>Moore's_law</a:t>
            </a:r>
            <a:r>
              <a:rPr lang="en-US" altLang="x-none" sz="1200" i="1" dirty="0" smtClean="0"/>
              <a:t>)</a:t>
            </a:r>
          </a:p>
          <a:p>
            <a:pPr marL="0" lvl="1" indent="0">
              <a:buNone/>
            </a:pPr>
            <a:endParaRPr lang="en-US" altLang="x-none" dirty="0" smtClean="0"/>
          </a:p>
          <a:p>
            <a:pPr marL="0" lvl="1" indent="0">
              <a:buNone/>
            </a:pPr>
            <a:endParaRPr lang="en-US" altLang="x-none" dirty="0" smtClean="0"/>
          </a:p>
          <a:p>
            <a:pPr marL="0" lvl="1" indent="0">
              <a:buNone/>
            </a:pPr>
            <a:r>
              <a:rPr lang="en-US" altLang="x-none" sz="1900" dirty="0" smtClean="0"/>
              <a:t>… </a:t>
            </a:r>
            <a:r>
              <a:rPr lang="en-US" altLang="x-none" sz="1900" i="1" dirty="0" smtClean="0"/>
              <a:t>to achieve great performances the application must be leveraging a Concurrent Model</a:t>
            </a:r>
            <a:endParaRPr lang="en-US" altLang="x-none" sz="19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87" y="1047750"/>
            <a:ext cx="4582013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marL="514350" indent="-514350"/>
            <a:r>
              <a:rPr lang="en-US" dirty="0" smtClean="0"/>
              <a:t>Concurrency</a:t>
            </a:r>
            <a:endParaRPr lang="en-US" altLang="x-none" dirty="0"/>
          </a:p>
        </p:txBody>
      </p:sp>
      <p:sp>
        <p:nvSpPr>
          <p:cNvPr id="4" name="Rectangle 3"/>
          <p:cNvSpPr/>
          <p:nvPr/>
        </p:nvSpPr>
        <p:spPr>
          <a:xfrm>
            <a:off x="381000" y="1504950"/>
            <a:ext cx="5715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i="1" dirty="0" smtClean="0"/>
              <a:t>There is a problem… </a:t>
            </a:r>
          </a:p>
          <a:p>
            <a:pPr lvl="1"/>
            <a:r>
              <a:rPr lang="en-US" sz="2800" i="1" dirty="0"/>
              <a:t>	</a:t>
            </a:r>
            <a:r>
              <a:rPr lang="en-US" sz="2800" i="1" dirty="0" smtClean="0"/>
              <a:t>	</a:t>
            </a:r>
            <a:r>
              <a:rPr lang="en-US" sz="2800" i="1" u="sng" dirty="0" smtClean="0">
                <a:solidFill>
                  <a:schemeClr val="accent2"/>
                </a:solidFill>
              </a:rPr>
              <a:t>the free </a:t>
            </a:r>
            <a:r>
              <a:rPr lang="en-US" sz="2800" i="1" u="sng" dirty="0">
                <a:solidFill>
                  <a:srgbClr val="DA1F28"/>
                </a:solidFill>
              </a:rPr>
              <a:t>lunch is </a:t>
            </a:r>
            <a:r>
              <a:rPr lang="en-US" sz="2800" i="1" u="sng" dirty="0" smtClean="0">
                <a:solidFill>
                  <a:srgbClr val="DA1F28"/>
                </a:solidFill>
              </a:rPr>
              <a:t>over</a:t>
            </a:r>
          </a:p>
          <a:p>
            <a:pPr lvl="1"/>
            <a:endParaRPr lang="en-US" sz="2800" i="1" u="sng" dirty="0" smtClean="0"/>
          </a:p>
          <a:p>
            <a:endParaRPr lang="en-US" sz="2200" dirty="0"/>
          </a:p>
          <a:p>
            <a:pPr marL="285750" indent="-285750">
              <a:buClr>
                <a:schemeClr val="accent2"/>
              </a:buClr>
              <a:buFont typeface="Wingdings" charset="2"/>
              <a:buChar char="q"/>
            </a:pPr>
            <a:r>
              <a:rPr lang="en-US" sz="2200" dirty="0"/>
              <a:t>Programs are not doubling in speed every couple of years for free </a:t>
            </a:r>
            <a:r>
              <a:rPr lang="en-US" sz="2200" dirty="0" smtClean="0"/>
              <a:t>anymore</a:t>
            </a:r>
          </a:p>
          <a:p>
            <a:pPr>
              <a:buClr>
                <a:schemeClr val="accent2"/>
              </a:buClr>
            </a:pPr>
            <a:endParaRPr lang="en-US" sz="2200" dirty="0"/>
          </a:p>
          <a:p>
            <a:pPr marL="285750" indent="-285750">
              <a:buClr>
                <a:schemeClr val="accent2"/>
              </a:buClr>
              <a:buFont typeface="Wingdings" charset="2"/>
              <a:buChar char="q"/>
            </a:pPr>
            <a:r>
              <a:rPr lang="en-US" sz="2200" dirty="0" smtClean="0"/>
              <a:t>We </a:t>
            </a:r>
            <a:r>
              <a:rPr lang="en-US" sz="2200" dirty="0"/>
              <a:t>need to start writing code to take advantage of many </a:t>
            </a:r>
            <a:r>
              <a:rPr lang="en-US" sz="2200" dirty="0" smtClean="0"/>
              <a:t>cores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3114943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marL="514350" indent="-514350"/>
            <a:r>
              <a:rPr lang="en-US" dirty="0" smtClean="0"/>
              <a:t>Concurrency… jams to avoid!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4572000" y="1352550"/>
            <a:ext cx="4572000" cy="3790950"/>
          </a:xfrm>
        </p:spPr>
        <p:txBody>
          <a:bodyPr>
            <a:normAutofit fontScale="92500"/>
          </a:bodyPr>
          <a:lstStyle>
            <a:extLst/>
          </a:lstStyle>
          <a:p>
            <a:pPr marL="0" lvl="1" indent="0">
              <a:buNone/>
            </a:pPr>
            <a:r>
              <a:rPr lang="en-US" altLang="x-none" dirty="0" smtClean="0"/>
              <a:t>Parallel</a:t>
            </a:r>
            <a:r>
              <a:rPr lang="en-US" altLang="x-none" dirty="0"/>
              <a:t>, asynchronous, concurrent, and reactive programs bring many </a:t>
            </a:r>
            <a:r>
              <a:rPr lang="en-US" altLang="x-none" dirty="0" smtClean="0"/>
              <a:t>challenges because these programs are </a:t>
            </a:r>
            <a:r>
              <a:rPr lang="en-US" altLang="x-none" dirty="0"/>
              <a:t>nearly always </a:t>
            </a:r>
            <a:r>
              <a:rPr lang="en-US" altLang="x-none" i="1" u="sng" dirty="0" smtClean="0"/>
              <a:t>nondeterministic</a:t>
            </a:r>
          </a:p>
          <a:p>
            <a:pPr marL="731520" lvl="2" indent="-457200"/>
            <a:r>
              <a:rPr lang="en-US" altLang="x-none" dirty="0" smtClean="0"/>
              <a:t>This </a:t>
            </a:r>
            <a:r>
              <a:rPr lang="en-US" altLang="x-none" dirty="0"/>
              <a:t>makes </a:t>
            </a:r>
            <a:r>
              <a:rPr lang="en-US" altLang="x-none" dirty="0" smtClean="0"/>
              <a:t>debugging/testing challenging</a:t>
            </a:r>
          </a:p>
          <a:p>
            <a:pPr marL="731520" lvl="2" indent="-457200"/>
            <a:r>
              <a:rPr lang="en-US" altLang="x-none" dirty="0" smtClean="0"/>
              <a:t>Deadlocking</a:t>
            </a:r>
          </a:p>
          <a:p>
            <a:pPr marL="731520" lvl="2" indent="-457200"/>
            <a:r>
              <a:rPr lang="en-US" altLang="x-none" dirty="0" smtClean="0"/>
              <a:t>Not easy to program </a:t>
            </a:r>
          </a:p>
          <a:p>
            <a:pPr marL="731520" lvl="2" indent="-457200"/>
            <a:r>
              <a:rPr lang="en-US" dirty="0"/>
              <a:t>Concurrency is a double-edged sword</a:t>
            </a:r>
            <a:endParaRPr lang="en-US" altLang="x-none" dirty="0" smtClean="0"/>
          </a:p>
          <a:p>
            <a:pPr marL="457200" lvl="1" indent="-457200"/>
            <a:endParaRPr lang="en-US" altLang="x-none" dirty="0"/>
          </a:p>
          <a:p>
            <a:pPr marL="0" lvl="1" indent="0">
              <a:buNone/>
            </a:pPr>
            <a:endParaRPr lang="en-US" altLang="x-none" dirty="0"/>
          </a:p>
        </p:txBody>
      </p:sp>
      <p:pic>
        <p:nvPicPr>
          <p:cNvPr id="4" name="Content Placeholder 3" descr="slide-11-728.jp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r="5415"/>
          <a:stretch>
            <a:fillRect/>
          </a:stretch>
        </p:blipFill>
        <p:spPr>
          <a:xfrm>
            <a:off x="76200" y="1352550"/>
            <a:ext cx="4507216" cy="3790950"/>
          </a:xfrm>
        </p:spPr>
      </p:pic>
    </p:spTree>
    <p:extLst>
      <p:ext uri="{BB962C8B-B14F-4D97-AF65-F5344CB8AC3E}">
        <p14:creationId xmlns:p14="http://schemas.microsoft.com/office/powerpoint/2010/main" val="156159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Concurrency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228600" y="1352550"/>
            <a:ext cx="5486400" cy="3759044"/>
          </a:xfrm>
        </p:spPr>
        <p:txBody>
          <a:bodyPr>
            <a:noAutofit/>
          </a:bodyPr>
          <a:lstStyle>
            <a:extLst/>
          </a:lstStyle>
          <a:p>
            <a:r>
              <a:rPr lang="en-US" b="1" dirty="0" smtClean="0"/>
              <a:t>Imperative and traditional programming styles </a:t>
            </a:r>
            <a:r>
              <a:rPr lang="en-US" b="1" dirty="0"/>
              <a:t>gives us </a:t>
            </a:r>
            <a:r>
              <a:rPr lang="en-US" b="1" i="1" dirty="0" smtClean="0">
                <a:solidFill>
                  <a:srgbClr val="DA1F28"/>
                </a:solidFill>
              </a:rPr>
              <a:t>bad headaches</a:t>
            </a:r>
          </a:p>
          <a:p>
            <a:pPr marL="0" indent="0">
              <a:buNone/>
            </a:pPr>
            <a:endParaRPr lang="en-US" b="1" i="1" dirty="0"/>
          </a:p>
          <a:p>
            <a:pPr lvl="1"/>
            <a:r>
              <a:rPr lang="en-US" sz="2200" i="1" dirty="0"/>
              <a:t>It’s difficult to turn existing sequential code into parallel </a:t>
            </a:r>
            <a:r>
              <a:rPr lang="en-US" sz="2200" i="1" dirty="0" smtClean="0"/>
              <a:t>code</a:t>
            </a:r>
          </a:p>
          <a:p>
            <a:pPr lvl="1"/>
            <a:r>
              <a:rPr lang="en-US" sz="2200" i="1" dirty="0"/>
              <a:t>Using </a:t>
            </a:r>
            <a:r>
              <a:rPr lang="en-US" sz="2200" i="1" dirty="0">
                <a:solidFill>
                  <a:srgbClr val="DA1F28"/>
                </a:solidFill>
              </a:rPr>
              <a:t>shared state</a:t>
            </a:r>
            <a:r>
              <a:rPr lang="en-US" sz="2200" i="1" dirty="0"/>
              <a:t> and locks is </a:t>
            </a:r>
            <a:r>
              <a:rPr lang="en-US" sz="2200" i="1" dirty="0" smtClean="0"/>
              <a:t>difficult</a:t>
            </a:r>
          </a:p>
          <a:p>
            <a:pPr lvl="2"/>
            <a:r>
              <a:rPr lang="en-US" sz="1900" i="1" dirty="0" smtClean="0"/>
              <a:t>different </a:t>
            </a:r>
            <a:r>
              <a:rPr lang="en-US" sz="1900" i="1" dirty="0"/>
              <a:t>threads can change the same data at the same </a:t>
            </a:r>
            <a:r>
              <a:rPr lang="en-US" sz="1900" i="1" dirty="0" smtClean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581150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7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Concurrency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228600" y="1428750"/>
            <a:ext cx="6019800" cy="3505200"/>
          </a:xfrm>
        </p:spPr>
        <p:txBody>
          <a:bodyPr>
            <a:noAutofit/>
          </a:bodyPr>
          <a:lstStyle>
            <a:extLst/>
          </a:lstStyle>
          <a:p>
            <a:r>
              <a:rPr lang="en-US" sz="2800" b="1" dirty="0" smtClean="0"/>
              <a:t>Functional </a:t>
            </a:r>
            <a:r>
              <a:rPr lang="en-US" sz="2800" b="1" dirty="0"/>
              <a:t>programming </a:t>
            </a:r>
            <a:r>
              <a:rPr lang="en-US" sz="2800" b="1" dirty="0">
                <a:solidFill>
                  <a:srgbClr val="DA1F28"/>
                </a:solidFill>
              </a:rPr>
              <a:t>f</a:t>
            </a:r>
            <a:r>
              <a:rPr lang="en-US" sz="2800" b="1" dirty="0" smtClean="0">
                <a:solidFill>
                  <a:srgbClr val="DA1F28"/>
                </a:solidFill>
              </a:rPr>
              <a:t>eels good</a:t>
            </a:r>
            <a:r>
              <a:rPr lang="en-US" sz="2800" b="1" dirty="0" smtClean="0"/>
              <a:t>:</a:t>
            </a:r>
            <a:endParaRPr lang="en-US" sz="2800" b="1" dirty="0"/>
          </a:p>
          <a:p>
            <a:pPr lvl="1"/>
            <a:r>
              <a:rPr lang="en-US" sz="2000" i="1" dirty="0"/>
              <a:t>Thanks to the </a:t>
            </a:r>
            <a:r>
              <a:rPr lang="en-US" sz="2000" b="1" i="1" dirty="0" smtClean="0">
                <a:solidFill>
                  <a:srgbClr val="DA1F28"/>
                </a:solidFill>
              </a:rPr>
              <a:t>immutability </a:t>
            </a:r>
            <a:r>
              <a:rPr lang="en-US" sz="2000" i="1" dirty="0" smtClean="0"/>
              <a:t>(and</a:t>
            </a:r>
            <a:r>
              <a:rPr lang="en-US" sz="2000" b="1" i="1" dirty="0" smtClean="0"/>
              <a:t> </a:t>
            </a:r>
            <a:r>
              <a:rPr lang="en-US" sz="2000" b="1" i="1" dirty="0" smtClean="0">
                <a:solidFill>
                  <a:srgbClr val="DA1F28"/>
                </a:solidFill>
              </a:rPr>
              <a:t>isolation</a:t>
            </a:r>
            <a:r>
              <a:rPr lang="en-US" sz="2000" i="1" dirty="0" smtClean="0"/>
              <a:t>),                we </a:t>
            </a:r>
            <a:r>
              <a:rPr lang="en-US" sz="2000" i="1" dirty="0"/>
              <a:t>avoid introducing race conditions and we </a:t>
            </a:r>
            <a:r>
              <a:rPr lang="en-US" sz="2000" i="1" dirty="0" smtClean="0"/>
              <a:t>        can write </a:t>
            </a:r>
            <a:r>
              <a:rPr lang="en-US" sz="2000" i="1" dirty="0">
                <a:solidFill>
                  <a:schemeClr val="accent2"/>
                </a:solidFill>
              </a:rPr>
              <a:t>lock-free code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pPr lvl="1"/>
            <a:r>
              <a:rPr lang="en-US" sz="2200" i="1" dirty="0" smtClean="0"/>
              <a:t>Using </a:t>
            </a:r>
            <a:r>
              <a:rPr lang="en-US" sz="2200" i="1" dirty="0"/>
              <a:t>a </a:t>
            </a:r>
            <a:r>
              <a:rPr lang="en-US" sz="2200" b="1" i="1" dirty="0">
                <a:solidFill>
                  <a:srgbClr val="DA1F28"/>
                </a:solidFill>
              </a:rPr>
              <a:t>declarative programming</a:t>
            </a:r>
            <a:r>
              <a:rPr lang="en-US" sz="2200" b="1" i="1" dirty="0"/>
              <a:t> </a:t>
            </a:r>
            <a:r>
              <a:rPr lang="en-US" sz="2200" i="1" dirty="0"/>
              <a:t>style</a:t>
            </a:r>
            <a:r>
              <a:rPr lang="en-US" sz="2200" b="1" i="1" dirty="0"/>
              <a:t> </a:t>
            </a:r>
            <a:r>
              <a:rPr lang="en-US" sz="2200" i="1" dirty="0"/>
              <a:t>we </a:t>
            </a:r>
            <a:r>
              <a:rPr lang="en-US" sz="2200" i="1" dirty="0" smtClean="0"/>
              <a:t>    can </a:t>
            </a:r>
            <a:r>
              <a:rPr lang="en-US" sz="2200" i="1" dirty="0"/>
              <a:t>introduce parallelism into existing </a:t>
            </a:r>
            <a:r>
              <a:rPr lang="en-US" sz="2200" i="1" dirty="0" smtClean="0"/>
              <a:t>code </a:t>
            </a:r>
            <a:r>
              <a:rPr lang="en-US" sz="2200" b="1" i="1" dirty="0" smtClean="0">
                <a:solidFill>
                  <a:srgbClr val="DA1F28"/>
                </a:solidFill>
              </a:rPr>
              <a:t>easily</a:t>
            </a:r>
            <a:r>
              <a:rPr lang="en-US" sz="2200" i="1" dirty="0" smtClean="0"/>
              <a:t>. </a:t>
            </a:r>
            <a:r>
              <a:rPr lang="en-US" sz="2200" i="1" dirty="0"/>
              <a:t>We can replace a few primitives </a:t>
            </a:r>
            <a:r>
              <a:rPr lang="en-US" sz="2200" i="1" dirty="0" smtClean="0"/>
              <a:t>        that specify </a:t>
            </a:r>
            <a:r>
              <a:rPr lang="en-US" sz="2200" i="1" dirty="0"/>
              <a:t>how to combine commands </a:t>
            </a:r>
            <a:r>
              <a:rPr lang="en-US" sz="2200" i="1" dirty="0" smtClean="0"/>
              <a:t>with   version </a:t>
            </a:r>
            <a:r>
              <a:rPr lang="en-US" sz="2200" i="1" dirty="0"/>
              <a:t>that executes commands in </a:t>
            </a:r>
            <a:r>
              <a:rPr lang="en-US" sz="2200" i="1" dirty="0">
                <a:solidFill>
                  <a:srgbClr val="DA1F28"/>
                </a:solidFill>
              </a:rPr>
              <a:t>parallel</a:t>
            </a:r>
          </a:p>
          <a:p>
            <a:endParaRPr lang="en-US" sz="23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53" y="1962150"/>
            <a:ext cx="3408347" cy="27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Functional Programming Influence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7924800" cy="3581399"/>
          </a:xfrm>
        </p:spPr>
        <p:txBody>
          <a:bodyPr>
            <a:normAutofit fontScale="92500" lnSpcReduction="10000"/>
          </a:bodyPr>
          <a:lstStyle>
            <a:extLst/>
          </a:lstStyle>
          <a:p>
            <a:r>
              <a:rPr lang="en-US" sz="1900" dirty="0" smtClean="0"/>
              <a:t>Continue Evolution of GC – Lisp ~1958</a:t>
            </a:r>
          </a:p>
          <a:p>
            <a:r>
              <a:rPr lang="en-US" sz="1900" dirty="0" smtClean="0"/>
              <a:t>Generics – ML ~ 1973</a:t>
            </a:r>
          </a:p>
          <a:p>
            <a:r>
              <a:rPr lang="en-US" sz="1900" dirty="0" smtClean="0"/>
              <a:t>In </a:t>
            </a:r>
            <a:r>
              <a:rPr lang="en-US" sz="1900" dirty="0"/>
              <a:t>early 1994, support for lambda, filter, map, and reduce was added to </a:t>
            </a:r>
            <a:r>
              <a:rPr lang="en-US" sz="1900" dirty="0" smtClean="0"/>
              <a:t>Python</a:t>
            </a:r>
          </a:p>
          <a:p>
            <a:r>
              <a:rPr lang="en-US" sz="1900" dirty="0"/>
              <a:t>List </a:t>
            </a:r>
            <a:r>
              <a:rPr lang="en-US" sz="1900" dirty="0" smtClean="0"/>
              <a:t>comprehension - </a:t>
            </a:r>
            <a:r>
              <a:rPr lang="en-US" sz="1900" dirty="0" err="1" smtClean="0"/>
              <a:t>Linq</a:t>
            </a:r>
            <a:r>
              <a:rPr lang="en-US" sz="1900" dirty="0" smtClean="0"/>
              <a:t> in C# 3.0 and Java 8</a:t>
            </a:r>
            <a:endParaRPr lang="en-US" sz="1900" dirty="0"/>
          </a:p>
          <a:p>
            <a:r>
              <a:rPr lang="en-US" sz="1900" dirty="0"/>
              <a:t>First-class functions were also introduce Visual Basic 9, C# and C++ 11</a:t>
            </a:r>
          </a:p>
          <a:p>
            <a:r>
              <a:rPr lang="en-US" sz="1900" dirty="0" smtClean="0"/>
              <a:t>Java </a:t>
            </a:r>
            <a:r>
              <a:rPr lang="en-US" sz="1900" dirty="0"/>
              <a:t>8 supports lambda expressions as a replacement for </a:t>
            </a:r>
            <a:r>
              <a:rPr lang="en-US" sz="1900" dirty="0" smtClean="0"/>
              <a:t>anonymous </a:t>
            </a:r>
            <a:r>
              <a:rPr lang="en-US" sz="1900" dirty="0"/>
              <a:t>classes</a:t>
            </a:r>
          </a:p>
          <a:p>
            <a:r>
              <a:rPr lang="en-US" sz="1900" dirty="0" smtClean="0"/>
              <a:t>Is Lazy Evaluation is part of the main stream languages such as C# </a:t>
            </a:r>
            <a:endParaRPr lang="en-US" sz="1900" dirty="0"/>
          </a:p>
          <a:p>
            <a:r>
              <a:rPr lang="en-US" sz="1900" dirty="0" smtClean="0"/>
              <a:t>Type Inference, example is the “</a:t>
            </a:r>
            <a:r>
              <a:rPr lang="en-US" sz="1900" dirty="0" err="1" smtClean="0"/>
              <a:t>var</a:t>
            </a:r>
            <a:r>
              <a:rPr lang="en-US" sz="1900" dirty="0" smtClean="0"/>
              <a:t>” keyword in C#</a:t>
            </a:r>
            <a:endParaRPr lang="en-US" sz="1900" dirty="0"/>
          </a:p>
          <a:p>
            <a:pPr marL="0" indent="0">
              <a:buNone/>
            </a:pPr>
            <a:endParaRPr lang="en-US" sz="1500" i="1" dirty="0" smtClean="0"/>
          </a:p>
          <a:p>
            <a:pPr marL="0" indent="0" algn="ctr">
              <a:buNone/>
            </a:pPr>
            <a:r>
              <a:rPr lang="en-US" sz="1700" i="1" dirty="0" smtClean="0"/>
              <a:t>Programming </a:t>
            </a:r>
            <a:r>
              <a:rPr lang="en-US" sz="1700" i="1" dirty="0"/>
              <a:t>in a functional style can also be accomplished in languages that aren't specifically designed for functional </a:t>
            </a:r>
            <a:r>
              <a:rPr lang="en-US" sz="1700" i="1" dirty="0" smtClean="0"/>
              <a:t>programming, </a:t>
            </a:r>
            <a:r>
              <a:rPr lang="en-US" sz="1700" dirty="0"/>
              <a:t>Lots of modern languages have elements from </a:t>
            </a:r>
            <a:r>
              <a:rPr lang="en-US" sz="1700" dirty="0" smtClean="0"/>
              <a:t>FP</a:t>
            </a:r>
            <a:endParaRPr lang="en-US" sz="1700" i="1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89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Model Programming</a:t>
            </a:r>
            <a:endParaRPr lang="en-US" dirty="0"/>
          </a:p>
        </p:txBody>
      </p:sp>
      <p:sp>
        <p:nvSpPr>
          <p:cNvPr id="8" name="Content Placeholder 23"/>
          <p:cNvSpPr txBox="1">
            <a:spLocks/>
          </p:cNvSpPr>
          <p:nvPr/>
        </p:nvSpPr>
        <p:spPr>
          <a:xfrm>
            <a:off x="685800" y="1504950"/>
            <a:ext cx="7772400" cy="29718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>
            <a:lvl1pPr marL="320040" indent="-320040" algn="l" rtl="0" eaLnBrk="1" latinLnBrk="0" hangingPunct="1">
              <a:spcBef>
                <a:spcPts val="30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80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endParaRPr lang="en-US" sz="2800" dirty="0" smtClean="0">
              <a:solidFill>
                <a:srgbClr val="000000"/>
              </a:solidFill>
            </a:endParaRPr>
          </a:p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IMMUTABILITY </a:t>
            </a:r>
            <a:r>
              <a:rPr lang="en-US" sz="2800" dirty="0">
                <a:solidFill>
                  <a:srgbClr val="000000"/>
                </a:solidFill>
              </a:rPr>
              <a:t>+ </a:t>
            </a:r>
          </a:p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r>
              <a:rPr lang="en-US" sz="2800" dirty="0">
                <a:solidFill>
                  <a:srgbClr val="000000"/>
                </a:solidFill>
              </a:rPr>
              <a:t>ISOLATION + </a:t>
            </a:r>
          </a:p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r>
              <a:rPr lang="en-US" sz="2800" dirty="0">
                <a:solidFill>
                  <a:srgbClr val="000000"/>
                </a:solidFill>
              </a:rPr>
              <a:t>	DECLARATIVE PROGRAMMING =</a:t>
            </a:r>
          </a:p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r>
              <a:rPr lang="en-US" sz="2800" b="1" dirty="0">
                <a:solidFill>
                  <a:srgbClr val="000000"/>
                </a:solidFill>
              </a:rPr>
              <a:t>------------------------------------------------</a:t>
            </a:r>
          </a:p>
          <a:p>
            <a:pPr marL="0" indent="0" algn="r">
              <a:lnSpc>
                <a:spcPct val="50000"/>
              </a:lnSpc>
              <a:spcBef>
                <a:spcPts val="1500"/>
              </a:spcBef>
              <a:buNone/>
            </a:pPr>
            <a:r>
              <a:rPr lang="en-US" sz="2800" b="1" dirty="0">
                <a:solidFill>
                  <a:srgbClr val="000000"/>
                </a:solidFill>
              </a:rPr>
              <a:t>BEST CONCURRENT MODEL </a:t>
            </a:r>
            <a:r>
              <a:rPr lang="en-US" sz="2800" b="1" dirty="0" smtClean="0">
                <a:solidFill>
                  <a:srgbClr val="000000"/>
                </a:solidFill>
              </a:rPr>
              <a:t>PROGRAMMING</a:t>
            </a:r>
            <a:endParaRPr lang="en-US" sz="28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685800" y="1504950"/>
            <a:ext cx="7772400" cy="2971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An </a:t>
            </a:r>
            <a:r>
              <a:rPr lang="en-US" sz="2800" b="1" dirty="0" smtClean="0">
                <a:solidFill>
                  <a:srgbClr val="FF0000"/>
                </a:solidFill>
              </a:rPr>
              <a:t>Agent </a:t>
            </a:r>
            <a:r>
              <a:rPr lang="en-US" sz="2800" b="1" dirty="0" smtClean="0">
                <a:solidFill>
                  <a:schemeClr val="tx1"/>
                </a:solidFill>
              </a:rPr>
              <a:t>is an independent </a:t>
            </a:r>
            <a:r>
              <a:rPr lang="en-US" sz="2800" b="1" dirty="0">
                <a:solidFill>
                  <a:schemeClr val="tx1"/>
                </a:solidFill>
              </a:rPr>
              <a:t>computational entity which </a:t>
            </a:r>
            <a:r>
              <a:rPr lang="en-US" sz="2800" b="1" dirty="0">
                <a:solidFill>
                  <a:srgbClr val="FF0000"/>
                </a:solidFill>
              </a:rPr>
              <a:t>contains a queue</a:t>
            </a:r>
            <a:r>
              <a:rPr lang="en-US" sz="2800" b="1" dirty="0">
                <a:solidFill>
                  <a:schemeClr val="tx1"/>
                </a:solidFill>
              </a:rPr>
              <a:t>, and </a:t>
            </a:r>
            <a:r>
              <a:rPr lang="en-US" sz="2800" b="1" dirty="0">
                <a:solidFill>
                  <a:srgbClr val="FF0000"/>
                </a:solidFill>
              </a:rPr>
              <a:t>receives and processes </a:t>
            </a:r>
            <a:r>
              <a:rPr lang="en-US" sz="2800" b="1" dirty="0" smtClean="0">
                <a:solidFill>
                  <a:srgbClr val="FF0000"/>
                </a:solidFill>
              </a:rPr>
              <a:t>messages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It provides </a:t>
            </a:r>
            <a:r>
              <a:rPr lang="en-US" sz="2800" b="1" u="sng" dirty="0" smtClean="0">
                <a:solidFill>
                  <a:srgbClr val="DA1F28"/>
                </a:solidFill>
              </a:rPr>
              <a:t>immutability</a:t>
            </a:r>
            <a:r>
              <a:rPr lang="en-US" sz="2800" b="1" dirty="0" smtClean="0">
                <a:solidFill>
                  <a:schemeClr val="tx1"/>
                </a:solidFill>
              </a:rPr>
              <a:t> and </a:t>
            </a:r>
            <a:r>
              <a:rPr lang="en-US" sz="2800" b="1" u="sng" dirty="0" smtClean="0">
                <a:solidFill>
                  <a:schemeClr val="accent2"/>
                </a:solidFill>
              </a:rPr>
              <a:t>isolation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(it enforces </a:t>
            </a:r>
            <a:r>
              <a:rPr lang="en-US" sz="2400" dirty="0">
                <a:solidFill>
                  <a:schemeClr val="tx1"/>
                </a:solidFill>
              </a:rPr>
              <a:t>coarse-grained isolation through message-</a:t>
            </a:r>
            <a:r>
              <a:rPr lang="en-US" sz="2400" dirty="0" smtClean="0">
                <a:solidFill>
                  <a:schemeClr val="tx1"/>
                </a:solidFill>
              </a:rPr>
              <a:t>passing)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1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What does an Agent look like?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57350"/>
            <a:ext cx="638261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Agent Model</a:t>
            </a:r>
            <a:endParaRPr lang="en-US" dirty="0"/>
          </a:p>
        </p:txBody>
      </p:sp>
      <p:pic>
        <p:nvPicPr>
          <p:cNvPr id="4" name="Content Placeholder 5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" t="306" r="511" b="-420"/>
          <a:stretch/>
        </p:blipFill>
        <p:spPr>
          <a:xfrm>
            <a:off x="3733800" y="1300178"/>
            <a:ext cx="5105400" cy="38671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2919" y="1123837"/>
            <a:ext cx="2947482" cy="350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-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0000"/>
                </a:solidFill>
              </a:rPr>
              <a:t>What does a system of actors look like?</a:t>
            </a:r>
          </a:p>
          <a:p>
            <a:endParaRPr lang="en-US" sz="3600" dirty="0" smtClean="0">
              <a:solidFill>
                <a:srgbClr val="000000"/>
              </a:solidFill>
            </a:endParaRPr>
          </a:p>
          <a:p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1" name="Content Placeholder 5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" t="306" r="511" b="-420"/>
          <a:stretch/>
        </p:blipFill>
        <p:spPr>
          <a:xfrm>
            <a:off x="3733800" y="1300178"/>
            <a:ext cx="4724400" cy="3867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455203"/>
            <a:ext cx="3048000" cy="1688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1679574"/>
            <a:ext cx="2474474" cy="1425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699" y="1679573"/>
            <a:ext cx="2702855" cy="157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486150"/>
            <a:ext cx="3016728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38" y="1704545"/>
            <a:ext cx="8153400" cy="3242310"/>
          </a:xfrm>
        </p:spPr>
        <p:txBody>
          <a:bodyPr>
            <a:normAutofit fontScale="92500" lnSpcReduction="20000"/>
          </a:bodyPr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Pipeline according to Wikipedia:</a:t>
            </a:r>
          </a:p>
          <a:p>
            <a:pPr lvl="1"/>
            <a:r>
              <a:rPr lang="en-US" dirty="0"/>
              <a:t>A pipeline is a set of data processing elements connected in series, so that the output of one element is the input of the next one. The elements of a pipeline are often executed in parallel or in time-sliced fashion; in that case, some amount of buffer storage is often inserted between elements</a:t>
            </a:r>
          </a:p>
        </p:txBody>
      </p:sp>
      <p:sp useBgFill="1">
        <p:nvSpPr>
          <p:cNvPr id="4" name="Rectangle 3"/>
          <p:cNvSpPr/>
          <p:nvPr/>
        </p:nvSpPr>
        <p:spPr>
          <a:xfrm>
            <a:off x="2281228" y="1435972"/>
            <a:ext cx="400341" cy="1085153"/>
          </a:xfrm>
          <a:prstGeom prst="rect">
            <a:avLst/>
          </a:prstGeom>
          <a:ln w="114300">
            <a:solidFill>
              <a:schemeClr val="accent3">
                <a:lumMod val="75000"/>
              </a:schemeClr>
            </a:solidFill>
          </a:ln>
          <a:scene3d>
            <a:camera prst="obliqueTopRight"/>
            <a:lightRig rig="threePt" dir="tl"/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08229" y="1552054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29540" y="1572985"/>
            <a:ext cx="91152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72200" y="1540328"/>
            <a:ext cx="911524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29540" y="1826771"/>
            <a:ext cx="91152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62857" y="1568383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08229" y="1817915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29540" y="2096537"/>
            <a:ext cx="91152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56804" y="1852002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08229" y="2096537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9540" y="2365958"/>
            <a:ext cx="91152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72200" y="1809750"/>
            <a:ext cx="911524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56804" y="2121424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8229" y="2374123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72200" y="2103665"/>
            <a:ext cx="911524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56804" y="2407174"/>
            <a:ext cx="911524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72200" y="2397928"/>
            <a:ext cx="911524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/>
          <p:cNvSpPr/>
          <p:nvPr/>
        </p:nvSpPr>
        <p:spPr>
          <a:xfrm>
            <a:off x="3968513" y="1435972"/>
            <a:ext cx="400341" cy="1085153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</a:ln>
          <a:scene3d>
            <a:camera prst="obliqueTopRight"/>
            <a:lightRig rig="threePt" dir="tl"/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/>
          <p:cNvSpPr/>
          <p:nvPr/>
        </p:nvSpPr>
        <p:spPr>
          <a:xfrm>
            <a:off x="5590483" y="1435972"/>
            <a:ext cx="400341" cy="1085153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</a:ln>
          <a:scene3d>
            <a:camera prst="obliqueTopRight"/>
            <a:lightRig rig="threePt" dir="tl"/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74799" y="43850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2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118110"/>
            <a:ext cx="8153400" cy="1005840"/>
          </a:xfrm>
        </p:spPr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>
                <a:latin typeface="Consolas" charset="0"/>
                <a:cs typeface="Consolas" charset="0"/>
              </a:rPr>
              <a:t>Agent </a:t>
            </a:r>
            <a:r>
              <a:rPr lang="en-US" sz="4400" dirty="0" err="1" smtClean="0">
                <a:latin typeface="Consolas" charset="0"/>
                <a:cs typeface="Consolas" charset="0"/>
              </a:rPr>
              <a:t>Async-BoundedQueue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4950"/>
            <a:ext cx="6400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118110"/>
            <a:ext cx="8153400" cy="1005840"/>
          </a:xfrm>
        </p:spPr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>
                <a:latin typeface="Consolas" charset="0"/>
                <a:cs typeface="Consolas" charset="0"/>
              </a:rPr>
              <a:t>Agent </a:t>
            </a:r>
            <a:r>
              <a:rPr lang="en-US" sz="4400" smtClean="0">
                <a:latin typeface="Consolas" charset="0"/>
                <a:cs typeface="Consolas" charset="0"/>
              </a:rPr>
              <a:t>Async-BoundedQueue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8750"/>
            <a:ext cx="8491904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504950"/>
            <a:ext cx="8322129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657350"/>
            <a:ext cx="599520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6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1337584"/>
            <a:ext cx="5307435" cy="3799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337584"/>
            <a:ext cx="4076700" cy="380591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Values processed in multiple steps</a:t>
            </a:r>
          </a:p>
          <a:p>
            <a:pPr lvl="1"/>
            <a:r>
              <a:rPr lang="en-US" sz="1800" dirty="0" smtClean="0"/>
              <a:t>Worker takes value, processes it, and sends it</a:t>
            </a:r>
          </a:p>
          <a:p>
            <a:pPr lvl="1"/>
            <a:r>
              <a:rPr lang="en-US" sz="1800" dirty="0" smtClean="0"/>
              <a:t>Worker is blocked when source is empty</a:t>
            </a:r>
          </a:p>
          <a:p>
            <a:pPr lvl="1"/>
            <a:r>
              <a:rPr lang="en-US" sz="1800" dirty="0" smtClean="0"/>
              <a:t>Worker is blocked when target is full</a:t>
            </a:r>
          </a:p>
          <a:p>
            <a:pPr lvl="1"/>
            <a:r>
              <a:rPr lang="en-US" sz="1800" dirty="0" smtClean="0"/>
              <a:t>Steps of the pipeline run in parallel</a:t>
            </a:r>
          </a:p>
          <a:p>
            <a:pPr lvl="1"/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9074799" y="43850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	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51532"/>
            <a:ext cx="5257136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1200150"/>
            <a:ext cx="9144000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 smtClean="0"/>
              <a:t>When Functional Programming?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 rot="21432651">
            <a:off x="1293412" y="1484196"/>
            <a:ext cx="5447838" cy="27853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75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NOW</a:t>
            </a:r>
            <a:r>
              <a:rPr lang="en-US" sz="175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endParaRPr lang="en-US" sz="175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7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Functional Job Trend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3352800" cy="31241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sz="2000" dirty="0"/>
              <a:t>Functional languages are sprouting not just on the JVM </a:t>
            </a:r>
            <a:r>
              <a:rPr lang="en-US" sz="2000" dirty="0" smtClean="0"/>
              <a:t>where </a:t>
            </a:r>
            <a:r>
              <a:rPr lang="en-US" sz="2000" dirty="0"/>
              <a:t>the two most interesting new languages are </a:t>
            </a:r>
            <a:r>
              <a:rPr lang="en-US" sz="2000" dirty="0" err="1"/>
              <a:t>Scala</a:t>
            </a:r>
            <a:r>
              <a:rPr lang="en-US" sz="2000" dirty="0"/>
              <a:t> and </a:t>
            </a:r>
            <a:r>
              <a:rPr lang="en-US" sz="2000" dirty="0" err="1" smtClean="0"/>
              <a:t>Clojure</a:t>
            </a:r>
            <a:r>
              <a:rPr lang="en-US" sz="2000" dirty="0" smtClean="0"/>
              <a:t>,  but </a:t>
            </a:r>
            <a:r>
              <a:rPr lang="en-US" sz="2000" dirty="0"/>
              <a:t>also on the .NET platform, where F# </a:t>
            </a:r>
            <a:r>
              <a:rPr lang="en-US" sz="2000" dirty="0" smtClean="0"/>
              <a:t>is</a:t>
            </a:r>
            <a:r>
              <a:rPr lang="en-US" sz="2000" dirty="0"/>
              <a:t> </a:t>
            </a:r>
            <a:r>
              <a:rPr lang="en-US" sz="2000" dirty="0" smtClean="0"/>
              <a:t>a first</a:t>
            </a:r>
            <a:r>
              <a:rPr lang="en-US" sz="2000" dirty="0"/>
              <a:t>-class citizen </a:t>
            </a:r>
            <a:endParaRPr lang="en-US" sz="2000" dirty="0" smtClean="0"/>
          </a:p>
          <a:p>
            <a:pPr marL="0" indent="0">
              <a:buNone/>
            </a:pPr>
            <a:r>
              <a:rPr lang="en-US" sz="1800" dirty="0" smtClean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21" y="1581150"/>
            <a:ext cx="5134457" cy="2889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5400" y="455295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www.itjobswatch.co.uk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228600" y="1352550"/>
            <a:ext cx="8915400" cy="3505199"/>
          </a:xfrm>
        </p:spPr>
        <p:txBody>
          <a:bodyPr>
            <a:noAutofit/>
          </a:bodyPr>
          <a:lstStyle>
            <a:extLst/>
          </a:lstStyle>
          <a:p>
            <a:r>
              <a:rPr lang="en-US" sz="2100" b="1" dirty="0" smtClean="0"/>
              <a:t>Use functions as building block and composition</a:t>
            </a:r>
            <a:r>
              <a:rPr lang="en-US" sz="2100" b="1" dirty="0"/>
              <a:t> </a:t>
            </a:r>
            <a:r>
              <a:rPr lang="en-US" sz="2100" b="1" dirty="0" smtClean="0"/>
              <a:t>to </a:t>
            </a:r>
            <a:r>
              <a:rPr lang="en-US" sz="2100" b="1" dirty="0" smtClean="0">
                <a:solidFill>
                  <a:srgbClr val="FF0000"/>
                </a:solidFill>
              </a:rPr>
              <a:t>solve complex problem with simple code</a:t>
            </a:r>
            <a:endParaRPr lang="en-US" sz="2100" b="1" dirty="0" smtClean="0"/>
          </a:p>
          <a:p>
            <a:r>
              <a:rPr lang="en-US" sz="2100" b="1" dirty="0" smtClean="0"/>
              <a:t>Immutability </a:t>
            </a:r>
            <a:r>
              <a:rPr lang="en-US" sz="2100" b="1" dirty="0"/>
              <a:t>and Isolation are your best friends to write </a:t>
            </a:r>
            <a:r>
              <a:rPr lang="en-US" sz="2100" b="1" dirty="0">
                <a:solidFill>
                  <a:srgbClr val="FF0000"/>
                </a:solidFill>
              </a:rPr>
              <a:t>concurrent application</a:t>
            </a:r>
          </a:p>
          <a:p>
            <a:pPr lvl="1"/>
            <a:r>
              <a:rPr lang="en-US" sz="2100" dirty="0" smtClean="0"/>
              <a:t>Concurrency </a:t>
            </a:r>
            <a:r>
              <a:rPr lang="en-US" sz="2100" dirty="0"/>
              <a:t>and reliability are becoming more and more required, FP will help you</a:t>
            </a:r>
            <a:r>
              <a:rPr lang="en-US" sz="2100" dirty="0" smtClean="0"/>
              <a:t>!</a:t>
            </a:r>
            <a:endParaRPr lang="en-US" sz="2100" b="1" dirty="0" smtClean="0"/>
          </a:p>
          <a:p>
            <a:r>
              <a:rPr lang="en-US" sz="2100" b="1" dirty="0" smtClean="0">
                <a:solidFill>
                  <a:srgbClr val="FF0000"/>
                </a:solidFill>
              </a:rPr>
              <a:t>Functional </a:t>
            </a:r>
            <a:r>
              <a:rPr lang="en-US" sz="2100" b="1" dirty="0">
                <a:solidFill>
                  <a:srgbClr val="FF0000"/>
                </a:solidFill>
              </a:rPr>
              <a:t>and imperative</a:t>
            </a:r>
            <a:r>
              <a:rPr lang="en-US" sz="2100" b="1" dirty="0"/>
              <a:t> styles should NOT stand in opposition </a:t>
            </a:r>
            <a:r>
              <a:rPr lang="en-US" sz="2100" b="1" dirty="0" smtClean="0"/>
              <a:t>…</a:t>
            </a:r>
          </a:p>
          <a:p>
            <a:pPr marL="0" indent="0">
              <a:buNone/>
            </a:pPr>
            <a:r>
              <a:rPr lang="en-US" sz="2100" b="1" dirty="0"/>
              <a:t>		</a:t>
            </a:r>
            <a:r>
              <a:rPr lang="en-US" sz="2100" b="1" dirty="0" smtClean="0"/>
              <a:t>	… they </a:t>
            </a:r>
            <a:r>
              <a:rPr lang="en-US" sz="2100" b="1" dirty="0" smtClean="0">
                <a:solidFill>
                  <a:srgbClr val="FF0000"/>
                </a:solidFill>
              </a:rPr>
              <a:t>should COEXIST</a:t>
            </a:r>
          </a:p>
          <a:p>
            <a:pPr lvl="1"/>
            <a:r>
              <a:rPr lang="en-US" sz="2100" b="1" i="1" dirty="0">
                <a:solidFill>
                  <a:srgbClr val="FF0000"/>
                </a:solidFill>
              </a:rPr>
              <a:t>Poly-paradigm programming is more </a:t>
            </a:r>
            <a:r>
              <a:rPr lang="en-US" sz="2100" b="1" i="1" dirty="0" smtClean="0">
                <a:solidFill>
                  <a:srgbClr val="FF0000"/>
                </a:solidFill>
              </a:rPr>
              <a:t>powerful and </a:t>
            </a:r>
            <a:r>
              <a:rPr lang="en-US" sz="2100" b="1" i="1" dirty="0">
                <a:solidFill>
                  <a:srgbClr val="FF0000"/>
                </a:solidFill>
              </a:rPr>
              <a:t>effective than polyglot programming</a:t>
            </a:r>
          </a:p>
          <a:p>
            <a:pPr marL="365760" lvl="1" indent="0">
              <a:buNone/>
            </a:pPr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998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228600" y="1352550"/>
            <a:ext cx="8915400" cy="3505199"/>
          </a:xfrm>
        </p:spPr>
        <p:txBody>
          <a:bodyPr>
            <a:noAutofit/>
          </a:bodyPr>
          <a:lstStyle>
            <a:extLst/>
          </a:lstStyle>
          <a:p>
            <a:r>
              <a:rPr lang="en-US" sz="2000" b="1" dirty="0" smtClean="0"/>
              <a:t>Use functions as building block and composition</a:t>
            </a:r>
            <a:r>
              <a:rPr lang="en-US" sz="2000" b="1" dirty="0"/>
              <a:t> </a:t>
            </a:r>
            <a:r>
              <a:rPr lang="en-US" sz="2000" b="1" dirty="0" smtClean="0"/>
              <a:t>to </a:t>
            </a:r>
            <a:r>
              <a:rPr lang="en-US" sz="2000" b="1" dirty="0" smtClean="0">
                <a:solidFill>
                  <a:srgbClr val="FF0000"/>
                </a:solidFill>
              </a:rPr>
              <a:t>solve complex problem with simple code</a:t>
            </a:r>
            <a:endParaRPr lang="en-US" sz="2000" b="1" dirty="0" smtClean="0"/>
          </a:p>
          <a:p>
            <a:r>
              <a:rPr lang="en-US" sz="2000" b="1" dirty="0" smtClean="0"/>
              <a:t>Immutability </a:t>
            </a:r>
            <a:r>
              <a:rPr lang="en-US" sz="2000" b="1" dirty="0"/>
              <a:t>and Isolation are your best friends to write concurrent application</a:t>
            </a:r>
          </a:p>
          <a:p>
            <a:pPr lvl="1"/>
            <a:r>
              <a:rPr lang="en-US" sz="1700" dirty="0" smtClean="0"/>
              <a:t>Concurrency </a:t>
            </a:r>
            <a:r>
              <a:rPr lang="en-US" sz="1700" dirty="0"/>
              <a:t>and reliability are becoming more and more required, FP will help you</a:t>
            </a:r>
            <a:r>
              <a:rPr lang="en-US" sz="1700" dirty="0" smtClean="0"/>
              <a:t>!</a:t>
            </a:r>
            <a:endParaRPr lang="en-US" sz="2000" b="1" dirty="0" smtClean="0"/>
          </a:p>
          <a:p>
            <a:r>
              <a:rPr lang="en-US" sz="2000" b="1" dirty="0" smtClean="0"/>
              <a:t>Functional </a:t>
            </a:r>
            <a:r>
              <a:rPr lang="en-US" sz="2000" b="1" dirty="0"/>
              <a:t>and imperative styles should NOT stand in opposition </a:t>
            </a:r>
            <a:r>
              <a:rPr lang="en-US" sz="2000" b="1" dirty="0" smtClean="0"/>
              <a:t>but…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…</a:t>
            </a:r>
            <a:r>
              <a:rPr lang="en-US" sz="2400" b="1" i="1" u="sng" dirty="0" smtClean="0">
                <a:solidFill>
                  <a:srgbClr val="FF0000"/>
                </a:solidFill>
              </a:rPr>
              <a:t>they should COEXIST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sz="1900" b="1" i="1" dirty="0">
                <a:solidFill>
                  <a:srgbClr val="FF0000"/>
                </a:solidFill>
              </a:rPr>
              <a:t>Poly-paradigm programming is more powerful </a:t>
            </a:r>
            <a:endParaRPr lang="en-US" sz="1900" b="1" i="1" dirty="0" smtClean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r>
              <a:rPr lang="en-US" sz="1900" b="1" i="1" dirty="0">
                <a:solidFill>
                  <a:srgbClr val="FF0000"/>
                </a:solidFill>
              </a:rPr>
              <a:t> </a:t>
            </a:r>
            <a:r>
              <a:rPr lang="en-US" sz="1900" b="1" i="1" dirty="0" smtClean="0">
                <a:solidFill>
                  <a:srgbClr val="FF0000"/>
                </a:solidFill>
              </a:rPr>
              <a:t>    and </a:t>
            </a:r>
            <a:r>
              <a:rPr lang="en-US" sz="1900" b="1" i="1" dirty="0">
                <a:solidFill>
                  <a:srgbClr val="FF0000"/>
                </a:solidFill>
              </a:rPr>
              <a:t>effective than polyglot programming</a:t>
            </a:r>
          </a:p>
          <a:p>
            <a:pPr marL="365760" lvl="1" indent="0">
              <a:buNone/>
            </a:pPr>
            <a:endParaRPr lang="en-US" sz="1700" b="1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8194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marL="514350" indent="-514350"/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001000" cy="3429000"/>
          </a:xfrm>
        </p:spPr>
        <p:txBody>
          <a:bodyPr>
            <a:normAutofit/>
          </a:bodyPr>
          <a:lstStyle>
            <a:extLst/>
          </a:lstStyle>
          <a:p>
            <a:pPr marL="0" lvl="1" indent="0" algn="ctr">
              <a:buNone/>
            </a:pPr>
            <a:r>
              <a:rPr lang="en-US" altLang="x-none" sz="7200" i="1" dirty="0" smtClean="0">
                <a:latin typeface="Gill Sans Ultra Bold"/>
                <a:cs typeface="Gill Sans Ultra Bold"/>
              </a:rPr>
              <a:t>Q &amp; A </a:t>
            </a:r>
            <a:r>
              <a:rPr lang="en-US" altLang="x-none" sz="7200" i="1" dirty="0">
                <a:latin typeface="Gill Sans Ultra Bold"/>
                <a:cs typeface="Gill Sans Ultra Bold"/>
                <a:sym typeface="Wingdings"/>
              </a:rPr>
              <a:t>?</a:t>
            </a:r>
            <a:endParaRPr lang="en-US" altLang="x-none" sz="7200" i="1" dirty="0" smtClean="0">
              <a:latin typeface="Gill Sans Ultra Bold"/>
              <a:cs typeface="Gill Sans Ultra Bold"/>
            </a:endParaRPr>
          </a:p>
          <a:p>
            <a:pPr marL="0" lvl="0" indent="0">
              <a:buNone/>
            </a:pPr>
            <a:endParaRPr lang="en-US" sz="1100" dirty="0" smtClean="0"/>
          </a:p>
          <a:p>
            <a:pPr marL="0" lvl="0" indent="0">
              <a:buNone/>
            </a:pPr>
            <a:endParaRPr lang="en-US" sz="1100" dirty="0" smtClean="0"/>
          </a:p>
          <a:p>
            <a:pPr marL="0" lvl="0" indent="0">
              <a:buNone/>
            </a:pPr>
            <a:r>
              <a:rPr lang="en-US" sz="2000" i="1" dirty="0" smtClean="0"/>
              <a:t>The </a:t>
            </a:r>
            <a:r>
              <a:rPr lang="en-US" sz="2000" i="1" dirty="0"/>
              <a:t>tools we use have a profound (and devious!) influence on our thinking habits, and, therefore, on our thinking abilities. </a:t>
            </a:r>
            <a:endParaRPr lang="en-US" sz="2000" i="1" dirty="0" smtClean="0"/>
          </a:p>
          <a:p>
            <a:pPr marL="0" lvl="0" indent="0">
              <a:buNone/>
            </a:pPr>
            <a:r>
              <a:rPr lang="en-US" sz="2000" i="1" dirty="0"/>
              <a:t>	</a:t>
            </a:r>
            <a:r>
              <a:rPr lang="en-US" sz="2000" i="1" dirty="0" smtClean="0"/>
              <a:t>				-- </a:t>
            </a:r>
            <a:r>
              <a:rPr lang="en-US" sz="2000" i="1" dirty="0" err="1"/>
              <a:t>Edsger</a:t>
            </a:r>
            <a:r>
              <a:rPr lang="en-US" sz="2000" i="1" dirty="0"/>
              <a:t> </a:t>
            </a:r>
            <a:r>
              <a:rPr lang="en-US" sz="2000" i="1" dirty="0" err="1"/>
              <a:t>Dijkstra</a:t>
            </a:r>
            <a:endParaRPr lang="en-US" sz="2000" i="1" dirty="0"/>
          </a:p>
          <a:p>
            <a:pPr marL="0" indent="0">
              <a:buNone/>
            </a:pPr>
            <a:r>
              <a:rPr lang="sv-SE" sz="1100" dirty="0"/>
              <a:t>	</a:t>
            </a:r>
          </a:p>
          <a:p>
            <a:pPr marL="274320" lvl="1"/>
            <a:endParaRPr lang="en-US" altLang="x-none" sz="4400" i="1" dirty="0">
              <a:latin typeface="Wide Latin"/>
              <a:cs typeface="Wide Latin"/>
            </a:endParaRPr>
          </a:p>
        </p:txBody>
      </p:sp>
    </p:spTree>
    <p:extLst>
      <p:ext uri="{BB962C8B-B14F-4D97-AF65-F5344CB8AC3E}">
        <p14:creationId xmlns:p14="http://schemas.microsoft.com/office/powerpoint/2010/main" val="420934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381000" y="1428750"/>
            <a:ext cx="7620000" cy="3505199"/>
          </a:xfrm>
        </p:spPr>
        <p:txBody>
          <a:bodyPr>
            <a:normAutofit/>
          </a:bodyPr>
          <a:lstStyle>
            <a:extLst/>
          </a:lstStyle>
          <a:p>
            <a:r>
              <a:rPr lang="en-US" sz="2000" dirty="0"/>
              <a:t>Why Functional Programming Matters </a:t>
            </a:r>
            <a:r>
              <a:rPr lang="en-US" sz="2000" dirty="0" smtClean="0"/>
              <a:t>(John Hughes)	   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://www.cs.kent.ac.uk/people/staff/dat/miranda/whyfp90.</a:t>
            </a:r>
            <a:r>
              <a:rPr lang="en-US" sz="2000" dirty="0" smtClean="0">
                <a:hlinkClick r:id="rId3"/>
              </a:rPr>
              <a:t>pdf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rosettacode.org</a:t>
            </a:r>
            <a:r>
              <a:rPr lang="en-US" sz="2000" dirty="0" smtClean="0"/>
              <a:t> </a:t>
            </a:r>
          </a:p>
          <a:p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571750"/>
            <a:ext cx="1600200" cy="2137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9" y="2495550"/>
            <a:ext cx="1559859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2495550"/>
            <a:ext cx="170704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How</a:t>
            </a:r>
            <a:r>
              <a:rPr lang="cs-CZ" dirty="0" smtClean="0"/>
              <a:t> to </a:t>
            </a:r>
            <a:r>
              <a:rPr lang="cs-CZ" dirty="0" err="1" smtClean="0"/>
              <a:t>reach</a:t>
            </a:r>
            <a:r>
              <a:rPr lang="cs-CZ" dirty="0" smtClean="0"/>
              <a:t> </a:t>
            </a:r>
            <a:r>
              <a:rPr lang="cs-CZ" dirty="0" err="1" smtClean="0"/>
              <a:t>me</a:t>
            </a:r>
            <a:endParaRPr lang="cs-CZ" dirty="0"/>
          </a:p>
        </p:txBody>
      </p:sp>
      <p:sp>
        <p:nvSpPr>
          <p:cNvPr id="7" name="Rectangle 8"/>
          <p:cNvSpPr txBox="1">
            <a:spLocks/>
          </p:cNvSpPr>
          <p:nvPr/>
        </p:nvSpPr>
        <p:spPr>
          <a:xfrm>
            <a:off x="2895600" y="1371600"/>
            <a:ext cx="5105400" cy="30480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100" dirty="0" err="1" smtClean="0"/>
              <a:t>github.com</a:t>
            </a:r>
            <a:r>
              <a:rPr lang="en-US" sz="2100" dirty="0" smtClean="0"/>
              <a:t>/</a:t>
            </a:r>
            <a:r>
              <a:rPr lang="en-US" sz="2100" dirty="0" err="1" smtClean="0"/>
              <a:t>DCFsharp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err="1" smtClean="0"/>
              <a:t>meetup.com</a:t>
            </a:r>
            <a:r>
              <a:rPr lang="en-US" sz="2100" dirty="0" smtClean="0"/>
              <a:t>/DC-</a:t>
            </a:r>
            <a:r>
              <a:rPr lang="en-US" sz="2100" dirty="0" err="1" smtClean="0"/>
              <a:t>fsharp</a:t>
            </a:r>
            <a:r>
              <a:rPr lang="en-US" sz="2100" dirty="0" smtClean="0"/>
              <a:t>/</a:t>
            </a:r>
            <a:br>
              <a:rPr lang="en-US" sz="2100" dirty="0" smtClean="0"/>
            </a:b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@</a:t>
            </a:r>
            <a:r>
              <a:rPr lang="en-US" sz="2100" dirty="0" err="1" smtClean="0"/>
              <a:t>DCFsharp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err="1" smtClean="0"/>
              <a:t>rterrell@microsoft.com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5" name="Picture 4" descr="FSUserGrou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350"/>
            <a:ext cx="15430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FP    </a:t>
            </a:r>
            <a:r>
              <a:rPr lang="en-US" dirty="0" err="1" smtClean="0"/>
              <a:t>vs</a:t>
            </a:r>
            <a:r>
              <a:rPr lang="en-US" dirty="0" smtClean="0"/>
              <a:t> OOP</a:t>
            </a:r>
            <a:r>
              <a:rPr lang="en-US" dirty="0"/>
              <a:t> </a:t>
            </a:r>
            <a:r>
              <a:rPr lang="en-US" dirty="0" smtClean="0"/>
              <a:t>the Paradigm-Switch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7924800" cy="3124199"/>
          </a:xfrm>
        </p:spPr>
        <p:txBody>
          <a:bodyPr>
            <a:normAutofit/>
          </a:bodyPr>
          <a:lstStyle>
            <a:extLst/>
          </a:lstStyle>
          <a:p>
            <a:endParaRPr lang="en-US" sz="1800" dirty="0"/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1500" dirty="0" smtClean="0"/>
          </a:p>
          <a:p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533400" y="1342708"/>
            <a:ext cx="44196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Functional Programming may </a:t>
            </a:r>
            <a:r>
              <a:rPr lang="en-US" sz="2000" dirty="0"/>
              <a:t>look </a:t>
            </a:r>
            <a:r>
              <a:rPr lang="en-US" sz="2000" i="1" dirty="0">
                <a:solidFill>
                  <a:srgbClr val="DA1F28"/>
                </a:solidFill>
              </a:rPr>
              <a:t>scary</a:t>
            </a:r>
            <a:r>
              <a:rPr lang="en-US" sz="2000" dirty="0"/>
              <a:t> for an object-oriented developer because of all the strange buzzwords like </a:t>
            </a:r>
            <a:r>
              <a:rPr lang="en-US" sz="2000" dirty="0" err="1">
                <a:solidFill>
                  <a:schemeClr val="accent2"/>
                </a:solidFill>
              </a:rPr>
              <a:t>Functor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</a:rPr>
              <a:t>Referential Transparency, </a:t>
            </a:r>
            <a:r>
              <a:rPr lang="en-US" sz="2000" dirty="0">
                <a:solidFill>
                  <a:schemeClr val="accent2"/>
                </a:solidFill>
              </a:rPr>
              <a:t>Monads</a:t>
            </a:r>
            <a:r>
              <a:rPr lang="en-US" sz="2000" dirty="0"/>
              <a:t>, etc., but </a:t>
            </a:r>
            <a:r>
              <a:rPr lang="en-US" sz="2000" dirty="0" smtClean="0"/>
              <a:t>they </a:t>
            </a:r>
            <a:r>
              <a:rPr lang="en-US" sz="2000" dirty="0"/>
              <a:t>are really </a:t>
            </a:r>
            <a:r>
              <a:rPr lang="en-US" sz="2000" i="1" u="sng" dirty="0"/>
              <a:t>just unfamiliar terms</a:t>
            </a:r>
            <a:r>
              <a:rPr lang="en-US" sz="2000" dirty="0"/>
              <a:t>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Object</a:t>
            </a:r>
            <a:r>
              <a:rPr lang="en-US" sz="2000" dirty="0"/>
              <a:t>-oriented programming </a:t>
            </a:r>
            <a:r>
              <a:rPr lang="en-US" sz="2000" dirty="0" smtClean="0"/>
              <a:t>can be a scary </a:t>
            </a:r>
            <a:r>
              <a:rPr lang="en-US" sz="2000" dirty="0"/>
              <a:t>one with all its concepts, e.g. </a:t>
            </a:r>
            <a:r>
              <a:rPr lang="en-US" sz="2000" dirty="0" smtClean="0">
                <a:solidFill>
                  <a:srgbClr val="DA1F28"/>
                </a:solidFill>
              </a:rPr>
              <a:t>polymorphism, encapsulation,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DA1F28"/>
                </a:solidFill>
              </a:rPr>
              <a:t>inheritance</a:t>
            </a:r>
            <a:r>
              <a:rPr lang="en-US" sz="2000" dirty="0">
                <a:solidFill>
                  <a:srgbClr val="DA1F28"/>
                </a:solidFill>
              </a:rPr>
              <a:t>, covariance</a:t>
            </a:r>
            <a:r>
              <a:rPr lang="en-US" sz="2000" dirty="0"/>
              <a:t>, etc.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34772"/>
            <a:ext cx="3625463" cy="3808728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6934200" y="2114550"/>
            <a:ext cx="1981200" cy="685800"/>
          </a:xfrm>
          <a:prstGeom prst="cloudCallout">
            <a:avLst>
              <a:gd name="adj1" fmla="val -36944"/>
              <a:gd name="adj2" fmla="val 850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?@#?%</a:t>
            </a:r>
            <a:r>
              <a:rPr lang="en-US" dirty="0" smtClean="0"/>
              <a:t>!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1950"/>
            <a:ext cx="1120786" cy="7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dirty="0" smtClean="0"/>
              <a:t>FP        OOP Key Concepts	</a:t>
            </a:r>
            <a:endParaRPr lang="en-US" i="1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533400" y="1352550"/>
            <a:ext cx="7924800" cy="3124199"/>
          </a:xfrm>
        </p:spPr>
        <p:txBody>
          <a:bodyPr>
            <a:normAutofit/>
          </a:bodyPr>
          <a:lstStyle>
            <a:extLst/>
          </a:lstStyle>
          <a:p>
            <a:r>
              <a:rPr lang="en-US" sz="2000" dirty="0" smtClean="0"/>
              <a:t>Functional Programming </a:t>
            </a:r>
            <a:r>
              <a:rPr lang="en-US" sz="2000" dirty="0"/>
              <a:t>is different in many ways from a </a:t>
            </a:r>
            <a:r>
              <a:rPr lang="en-US" sz="2000" dirty="0" smtClean="0"/>
              <a:t>standard imperative language, </a:t>
            </a:r>
            <a:r>
              <a:rPr lang="en-US" sz="2000" dirty="0"/>
              <a:t>but there are a few </a:t>
            </a:r>
            <a:r>
              <a:rPr lang="en-US" sz="2000" dirty="0" smtClean="0"/>
              <a:t>major </a:t>
            </a:r>
            <a:r>
              <a:rPr lang="en-US" sz="2000" dirty="0"/>
              <a:t>differences that are particularly </a:t>
            </a:r>
            <a:r>
              <a:rPr lang="en-US" sz="2000" dirty="0" smtClean="0"/>
              <a:t>important </a:t>
            </a:r>
            <a:r>
              <a:rPr lang="en-US" sz="2000" dirty="0"/>
              <a:t>to understand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2571749"/>
            <a:ext cx="2057400" cy="1904999"/>
          </a:xfrm>
          <a:prstGeom prst="round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Function-oriented</a:t>
            </a:r>
          </a:p>
          <a:p>
            <a:pPr algn="ctr"/>
            <a:r>
              <a:rPr lang="en-US" dirty="0" smtClean="0"/>
              <a:t>not </a:t>
            </a:r>
          </a:p>
          <a:p>
            <a:pPr algn="ctr"/>
            <a:r>
              <a:rPr lang="en-US" dirty="0" smtClean="0"/>
              <a:t>object-oriented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57600" y="2571750"/>
            <a:ext cx="1981200" cy="1904998"/>
          </a:xfrm>
          <a:prstGeom prst="roundRect">
            <a:avLst/>
          </a:prstGeom>
          <a:solidFill>
            <a:srgbClr val="CCFFCC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Expressions rather than Statements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2571750"/>
            <a:ext cx="1981200" cy="1828800"/>
          </a:xfrm>
          <a:prstGeom prst="round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Immutable rather than mutable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61950"/>
            <a:ext cx="1120786" cy="7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457200" y="1352550"/>
            <a:ext cx="9296400" cy="4190999"/>
          </a:xfrm>
        </p:spPr>
        <p:txBody>
          <a:bodyPr>
            <a:normAutofit/>
          </a:bodyPr>
          <a:lstStyle>
            <a:extLst/>
          </a:lstStyle>
          <a:p>
            <a:pPr marL="0" indent="0">
              <a:buNone/>
            </a:pPr>
            <a:r>
              <a:rPr lang="en-US" altLang="x-none" sz="2200" i="1" dirty="0"/>
              <a:t>Functional programming is just a </a:t>
            </a:r>
            <a:r>
              <a:rPr lang="en-US" altLang="x-none" sz="2200" i="1" dirty="0" smtClean="0"/>
              <a:t>style, </a:t>
            </a:r>
            <a:r>
              <a:rPr lang="en-US" sz="2200" i="1" dirty="0" smtClean="0"/>
              <a:t>is </a:t>
            </a:r>
            <a:r>
              <a:rPr lang="en-US" sz="2200" i="1" dirty="0"/>
              <a:t>a </a:t>
            </a:r>
            <a:r>
              <a:rPr lang="en-US" sz="2200" i="1" u="sng" dirty="0">
                <a:solidFill>
                  <a:srgbClr val="FF0000"/>
                </a:solidFill>
              </a:rPr>
              <a:t>programming paradigm</a:t>
            </a:r>
            <a:r>
              <a:rPr lang="en-US" sz="2200" i="1" dirty="0">
                <a:solidFill>
                  <a:srgbClr val="FF0000"/>
                </a:solidFill>
              </a:rPr>
              <a:t> </a:t>
            </a:r>
            <a:endParaRPr lang="en-US" sz="2200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i="1" dirty="0" smtClean="0"/>
              <a:t>that </a:t>
            </a:r>
            <a:r>
              <a:rPr lang="en-US" sz="2200" i="1" dirty="0"/>
              <a:t>treats computation as the evaluation </a:t>
            </a:r>
            <a:r>
              <a:rPr lang="en-US" sz="2200" i="1" dirty="0" smtClean="0"/>
              <a:t>of functions </a:t>
            </a:r>
            <a:r>
              <a:rPr lang="en-US" sz="2200" i="1" dirty="0"/>
              <a:t>and avoids </a:t>
            </a:r>
            <a:endParaRPr lang="en-US" sz="2200" i="1" dirty="0" smtClean="0"/>
          </a:p>
          <a:p>
            <a:pPr marL="0" indent="0">
              <a:buNone/>
            </a:pPr>
            <a:r>
              <a:rPr lang="en-US" sz="2200" i="1" dirty="0"/>
              <a:t>s</a:t>
            </a:r>
            <a:r>
              <a:rPr lang="en-US" sz="2200" i="1" dirty="0" smtClean="0"/>
              <a:t>tate and </a:t>
            </a:r>
            <a:r>
              <a:rPr lang="en-US" sz="2200" i="1" dirty="0"/>
              <a:t>mutable </a:t>
            </a:r>
            <a:r>
              <a:rPr lang="en-US" sz="2200" i="1" dirty="0" smtClean="0"/>
              <a:t>data…</a:t>
            </a:r>
            <a:endParaRPr lang="en-US" altLang="x-none" sz="2200" i="1" dirty="0"/>
          </a:p>
          <a:p>
            <a:endParaRPr lang="en-US" altLang="x-none" sz="1500" i="1" dirty="0" smtClean="0"/>
          </a:p>
          <a:p>
            <a:r>
              <a:rPr lang="en-GB" sz="1800" i="1" dirty="0"/>
              <a:t>“Functions as primary building blocks” </a:t>
            </a:r>
            <a:r>
              <a:rPr lang="en-GB" sz="1800" dirty="0"/>
              <a:t>(first-class functions)</a:t>
            </a:r>
          </a:p>
          <a:p>
            <a:r>
              <a:rPr lang="en-GB" sz="1800" dirty="0" smtClean="0"/>
              <a:t>programming with </a:t>
            </a:r>
            <a:r>
              <a:rPr lang="en-GB" sz="1800" i="1" dirty="0" smtClean="0"/>
              <a:t>“immutable”</a:t>
            </a:r>
            <a:r>
              <a:rPr lang="en-GB" sz="1800" dirty="0" smtClean="0"/>
              <a:t> variables and assignments, </a:t>
            </a:r>
            <a:r>
              <a:rPr lang="en-US" altLang="en-US" sz="1800" dirty="0"/>
              <a:t>no </a:t>
            </a:r>
            <a:r>
              <a:rPr lang="en-US" altLang="en-US" sz="1800" i="1" dirty="0" smtClean="0">
                <a:solidFill>
                  <a:srgbClr val="CC0000"/>
                </a:solidFill>
              </a:rPr>
              <a:t>state</a:t>
            </a:r>
            <a:endParaRPr lang="en-GB" sz="1800" dirty="0" smtClean="0"/>
          </a:p>
          <a:p>
            <a:pPr lvl="1"/>
            <a:r>
              <a:rPr lang="en-US" altLang="en-US" sz="1800" dirty="0"/>
              <a:t>Programs work by returning values instead of modifying </a:t>
            </a:r>
            <a:r>
              <a:rPr lang="en-US" altLang="en-US" sz="1800" dirty="0" smtClean="0"/>
              <a:t>data</a:t>
            </a:r>
          </a:p>
          <a:p>
            <a:pPr lvl="2"/>
            <a:endParaRPr lang="en-GB" dirty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GB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altLang="x-none" sz="1800" dirty="0"/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609600" y="209550"/>
            <a:ext cx="8001000" cy="9144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marL="514350" indent="-514350"/>
            <a:r>
              <a:rPr lang="en-US" sz="4400" smtClean="0"/>
              <a:t>What is "Functional Programming?" 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94" y="2876550"/>
            <a:ext cx="203547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0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209550"/>
            <a:ext cx="8001000" cy="914400"/>
          </a:xfrm>
        </p:spPr>
        <p:txBody>
          <a:bodyPr>
            <a:normAutofit/>
          </a:bodyPr>
          <a:lstStyle>
            <a:extLst/>
          </a:lstStyle>
          <a:p>
            <a:pPr marL="514350" indent="-514350"/>
            <a:r>
              <a:rPr lang="en-US" sz="4400" dirty="0"/>
              <a:t>What is "Functional Programming?" 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1452190" y="2528064"/>
            <a:ext cx="31198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600" dirty="0">
                <a:solidFill>
                  <a:srgbClr val="800000"/>
                </a:solidFill>
              </a:rPr>
              <a:t>First </a:t>
            </a:r>
            <a:r>
              <a:rPr lang="sv-SE" sz="2600" dirty="0" smtClean="0">
                <a:solidFill>
                  <a:srgbClr val="800000"/>
                </a:solidFill>
              </a:rPr>
              <a:t>class</a:t>
            </a:r>
            <a:endParaRPr lang="sv-SE" sz="2600" dirty="0">
              <a:solidFill>
                <a:srgbClr val="800000"/>
              </a:solidFill>
            </a:endParaRPr>
          </a:p>
          <a:p>
            <a:r>
              <a:rPr lang="sv-SE" sz="2600" dirty="0" smtClean="0">
                <a:solidFill>
                  <a:srgbClr val="800000"/>
                </a:solidFill>
              </a:rPr>
              <a:t>Higher-Order </a:t>
            </a:r>
          </a:p>
          <a:p>
            <a:r>
              <a:rPr lang="sv-SE" sz="2600" dirty="0" smtClean="0">
                <a:solidFill>
                  <a:srgbClr val="800000"/>
                </a:solidFill>
              </a:rPr>
              <a:t>Functions</a:t>
            </a:r>
            <a:endParaRPr lang="sv-SE" sz="2600" dirty="0">
              <a:solidFill>
                <a:srgbClr val="8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70833" y="3147522"/>
            <a:ext cx="29340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600" dirty="0" smtClean="0">
                <a:solidFill>
                  <a:srgbClr val="800000"/>
                </a:solidFill>
              </a:rPr>
              <a:t>Immutability</a:t>
            </a:r>
            <a:endParaRPr lang="sv-SE" sz="2600" dirty="0">
              <a:solidFill>
                <a:srgbClr val="8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864" y="1620089"/>
            <a:ext cx="17007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600" dirty="0" smtClean="0">
                <a:solidFill>
                  <a:srgbClr val="800000"/>
                </a:solidFill>
              </a:rPr>
              <a:t>Declarative</a:t>
            </a:r>
            <a:endParaRPr lang="sv-SE" sz="2600" dirty="0">
              <a:solidFill>
                <a:srgbClr val="800000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3163396" y="2070011"/>
            <a:ext cx="2236440" cy="1662286"/>
          </a:xfrm>
          <a:prstGeom prst="triangle">
            <a:avLst/>
          </a:prstGeom>
          <a:solidFill>
            <a:srgbClr val="F926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9267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9692" y="2184978"/>
            <a:ext cx="8675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500" dirty="0">
                <a:solidFill>
                  <a:schemeClr val="bg1"/>
                </a:solidFill>
              </a:rPr>
              <a:t>λ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35255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DA1F28"/>
                </a:solidFill>
              </a:rPr>
              <a:t>Functional programming is so called because a program consists entirely of functions</a:t>
            </a:r>
            <a:r>
              <a:rPr lang="en-US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080426"/>
            <a:ext cx="7985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all about functions!  Identifying </a:t>
            </a:r>
            <a:r>
              <a:rPr lang="en-US" dirty="0"/>
              <a:t>an abstraction and building a </a:t>
            </a:r>
            <a:r>
              <a:rPr lang="en-US" dirty="0" smtClean="0">
                <a:solidFill>
                  <a:schemeClr val="accent2"/>
                </a:solidFill>
              </a:rPr>
              <a:t>function, </a:t>
            </a:r>
            <a:r>
              <a:rPr lang="en-US" dirty="0" smtClean="0"/>
              <a:t>use </a:t>
            </a:r>
            <a:r>
              <a:rPr lang="en-US" dirty="0"/>
              <a:t>existing </a:t>
            </a:r>
            <a:r>
              <a:rPr lang="en-US" dirty="0">
                <a:solidFill>
                  <a:srgbClr val="DA1F28"/>
                </a:solidFill>
              </a:rPr>
              <a:t>functions</a:t>
            </a:r>
            <a:r>
              <a:rPr lang="en-US" dirty="0"/>
              <a:t> to build more complex </a:t>
            </a:r>
            <a:r>
              <a:rPr lang="en-US" dirty="0" smtClean="0"/>
              <a:t>abstractions, pass existing </a:t>
            </a:r>
            <a:r>
              <a:rPr lang="en-US" dirty="0">
                <a:solidFill>
                  <a:srgbClr val="DA1F28"/>
                </a:solidFill>
              </a:rPr>
              <a:t>functions</a:t>
            </a:r>
            <a:r>
              <a:rPr lang="en-US" dirty="0"/>
              <a:t> to other </a:t>
            </a:r>
            <a:r>
              <a:rPr lang="en-US" dirty="0">
                <a:solidFill>
                  <a:srgbClr val="DA1F28"/>
                </a:solidFill>
              </a:rPr>
              <a:t>functions</a:t>
            </a:r>
            <a:r>
              <a:rPr lang="en-US" dirty="0"/>
              <a:t> to build even more complex abstractions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445" y="1755282"/>
            <a:ext cx="3283954" cy="195200"/>
          </a:xfrm>
          <a:prstGeom prst="rect">
            <a:avLst/>
          </a:prstGeom>
        </p:spPr>
      </p:pic>
      <p:pic>
        <p:nvPicPr>
          <p:cNvPr id="1026" name="Picture 2" descr="http://fsharp.org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35680"/>
            <a:ext cx="2282385" cy="228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2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1880</Words>
  <Application>Microsoft Macintosh PowerPoint</Application>
  <PresentationFormat>On-screen Show (16:9)</PresentationFormat>
  <Paragraphs>346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Widescreen Presentation</vt:lpstr>
      <vt:lpstr> What &amp; Why    Functional Programming        in C# &amp; F#</vt:lpstr>
      <vt:lpstr>Agenda</vt:lpstr>
      <vt:lpstr>History </vt:lpstr>
      <vt:lpstr>Functional Programming Influence </vt:lpstr>
      <vt:lpstr>Objectives</vt:lpstr>
      <vt:lpstr>FP    vs OOP the Paradigm-Switch</vt:lpstr>
      <vt:lpstr>FP        OOP Key Concepts </vt:lpstr>
      <vt:lpstr>PowerPoint Presentation</vt:lpstr>
      <vt:lpstr>What is "Functional Programming?" </vt:lpstr>
      <vt:lpstr>Functional characteristics </vt:lpstr>
      <vt:lpstr>Higher-Order functions</vt:lpstr>
      <vt:lpstr> Pure Functions - Properties and Benefits</vt:lpstr>
      <vt:lpstr> Pure Functions - Properties and Benefits</vt:lpstr>
      <vt:lpstr> Pure Functions - Properties and Benefits</vt:lpstr>
      <vt:lpstr> Pure Functions - Properties and Benefits</vt:lpstr>
      <vt:lpstr>Side Effects</vt:lpstr>
      <vt:lpstr>Unwanted Side Effects are Evil!</vt:lpstr>
      <vt:lpstr>Currying </vt:lpstr>
      <vt:lpstr>Partial Application  </vt:lpstr>
      <vt:lpstr>Immutability</vt:lpstr>
      <vt:lpstr>Immutability</vt:lpstr>
      <vt:lpstr>Function Composition</vt:lpstr>
      <vt:lpstr>Using functions as building blocks</vt:lpstr>
      <vt:lpstr>Compose Mario</vt:lpstr>
      <vt:lpstr> </vt:lpstr>
      <vt:lpstr>Memoization </vt:lpstr>
      <vt:lpstr>Lazy Evaluation - Strict &amp; Non-Strict Evaluation</vt:lpstr>
      <vt:lpstr>Recursion is the new iteration </vt:lpstr>
      <vt:lpstr>Recursion is the new iteration</vt:lpstr>
      <vt:lpstr>Recursion </vt:lpstr>
      <vt:lpstr>Tail Recursion </vt:lpstr>
      <vt:lpstr> </vt:lpstr>
      <vt:lpstr>Why Functional Programming? </vt:lpstr>
      <vt:lpstr>Why Functional Programming? </vt:lpstr>
      <vt:lpstr>Concurrency</vt:lpstr>
      <vt:lpstr>Concurrency</vt:lpstr>
      <vt:lpstr>Concurrency… jams to avoid!</vt:lpstr>
      <vt:lpstr>Concurrency</vt:lpstr>
      <vt:lpstr>Concurrency</vt:lpstr>
      <vt:lpstr>Concurrent Model Programming</vt:lpstr>
      <vt:lpstr>What does an Agent look like?</vt:lpstr>
      <vt:lpstr>Agent Model</vt:lpstr>
      <vt:lpstr>Pipeline Processing</vt:lpstr>
      <vt:lpstr>Agent Async-BoundedQueue</vt:lpstr>
      <vt:lpstr>Agent Async-BoundedQueue</vt:lpstr>
      <vt:lpstr>Pipeline Processing</vt:lpstr>
      <vt:lpstr> </vt:lpstr>
      <vt:lpstr>When Functional Programming?</vt:lpstr>
      <vt:lpstr>Functional Job Trend </vt:lpstr>
      <vt:lpstr>Wrap-Up</vt:lpstr>
      <vt:lpstr>PowerPoint Presentation</vt:lpstr>
      <vt:lpstr>References</vt:lpstr>
      <vt:lpstr>How to reach 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2014-10-19T17:50:08Z</dcterms:modified>
</cp:coreProperties>
</file>